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72" r:id="rId5"/>
  </p:sldMasterIdLst>
  <p:notesMasterIdLst>
    <p:notesMasterId r:id="rId65"/>
  </p:notesMasterIdLst>
  <p:sldIdLst>
    <p:sldId id="395" r:id="rId6"/>
    <p:sldId id="273" r:id="rId7"/>
    <p:sldId id="274" r:id="rId8"/>
    <p:sldId id="275" r:id="rId9"/>
    <p:sldId id="276" r:id="rId10"/>
    <p:sldId id="279" r:id="rId11"/>
    <p:sldId id="278" r:id="rId12"/>
    <p:sldId id="281" r:id="rId13"/>
    <p:sldId id="280" r:id="rId14"/>
    <p:sldId id="282" r:id="rId15"/>
    <p:sldId id="283" r:id="rId16"/>
    <p:sldId id="284" r:id="rId17"/>
    <p:sldId id="286" r:id="rId18"/>
    <p:sldId id="287" r:id="rId19"/>
    <p:sldId id="285" r:id="rId20"/>
    <p:sldId id="288" r:id="rId21"/>
    <p:sldId id="291" r:id="rId22"/>
    <p:sldId id="292" r:id="rId23"/>
    <p:sldId id="294" r:id="rId24"/>
    <p:sldId id="295" r:id="rId25"/>
    <p:sldId id="296" r:id="rId26"/>
    <p:sldId id="297" r:id="rId27"/>
    <p:sldId id="298" r:id="rId28"/>
    <p:sldId id="299" r:id="rId29"/>
    <p:sldId id="396" r:id="rId30"/>
    <p:sldId id="329" r:id="rId31"/>
    <p:sldId id="363" r:id="rId32"/>
    <p:sldId id="368" r:id="rId33"/>
    <p:sldId id="374" r:id="rId34"/>
    <p:sldId id="365" r:id="rId35"/>
    <p:sldId id="369" r:id="rId36"/>
    <p:sldId id="370" r:id="rId37"/>
    <p:sldId id="380" r:id="rId38"/>
    <p:sldId id="371" r:id="rId39"/>
    <p:sldId id="372" r:id="rId40"/>
    <p:sldId id="373" r:id="rId41"/>
    <p:sldId id="375" r:id="rId42"/>
    <p:sldId id="366" r:id="rId43"/>
    <p:sldId id="377" r:id="rId44"/>
    <p:sldId id="378" r:id="rId45"/>
    <p:sldId id="379" r:id="rId46"/>
    <p:sldId id="382" r:id="rId47"/>
    <p:sldId id="383" r:id="rId48"/>
    <p:sldId id="376" r:id="rId49"/>
    <p:sldId id="367" r:id="rId50"/>
    <p:sldId id="384" r:id="rId51"/>
    <p:sldId id="381" r:id="rId52"/>
    <p:sldId id="385" r:id="rId53"/>
    <p:sldId id="386" r:id="rId54"/>
    <p:sldId id="387" r:id="rId55"/>
    <p:sldId id="388" r:id="rId56"/>
    <p:sldId id="260" r:id="rId57"/>
    <p:sldId id="389" r:id="rId58"/>
    <p:sldId id="390" r:id="rId59"/>
    <p:sldId id="393" r:id="rId60"/>
    <p:sldId id="392" r:id="rId61"/>
    <p:sldId id="391" r:id="rId62"/>
    <p:sldId id="399" r:id="rId63"/>
    <p:sldId id="398" r:id="rId64"/>
  </p:sldIdLst>
  <p:sldSz cx="9144000" cy="6858000" type="screen4x3"/>
  <p:notesSz cx="6797675" cy="98742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C39A5D-6D52-4BE9-90E8-E20DC90B571B}" v="2" dt="2021-08-21T15:12:48.0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4673" autoAdjust="0"/>
    <p:restoredTop sz="94660"/>
  </p:normalViewPr>
  <p:slideViewPr>
    <p:cSldViewPr>
      <p:cViewPr varScale="1">
        <p:scale>
          <a:sx n="103" d="100"/>
          <a:sy n="103" d="100"/>
        </p:scale>
        <p:origin x="-240" y="-8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theme" Target="theme/theme1.xml"/><Relationship Id="rId7" Type="http://schemas.openxmlformats.org/officeDocument/2006/relationships/slide" Target="slides/slide2.xml"/><Relationship Id="rId71"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presProps" Target="presProps.xml"/><Relationship Id="rId5" Type="http://schemas.openxmlformats.org/officeDocument/2006/relationships/slideMaster" Target="slideMasters/slideMaster2.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neha rao ganta" userId="S::106119037@nitt.edu::0c46b181-9ead-4adc-9849-a5f866a0bfb8" providerId="AD" clId="Web-{81C39A5D-6D52-4BE9-90E8-E20DC90B571B}"/>
    <pc:docChg chg="addSld delSld">
      <pc:chgData name="sneha rao ganta" userId="S::106119037@nitt.edu::0c46b181-9ead-4adc-9849-a5f866a0bfb8" providerId="AD" clId="Web-{81C39A5D-6D52-4BE9-90E8-E20DC90B571B}" dt="2021-08-21T15:12:48.002" v="1"/>
      <pc:docMkLst>
        <pc:docMk/>
      </pc:docMkLst>
      <pc:sldChg chg="new del">
        <pc:chgData name="sneha rao ganta" userId="S::106119037@nitt.edu::0c46b181-9ead-4adc-9849-a5f866a0bfb8" providerId="AD" clId="Web-{81C39A5D-6D52-4BE9-90E8-E20DC90B571B}" dt="2021-08-21T15:12:48.002" v="1"/>
        <pc:sldMkLst>
          <pc:docMk/>
          <pc:sldMk cId="2987459860" sldId="400"/>
        </pc:sldMkLst>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jpe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45659" cy="4937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4" y="1"/>
            <a:ext cx="2945659" cy="493713"/>
          </a:xfrm>
          <a:prstGeom prst="rect">
            <a:avLst/>
          </a:prstGeom>
        </p:spPr>
        <p:txBody>
          <a:bodyPr vert="horz" lIns="91440" tIns="45720" rIns="91440" bIns="45720" rtlCol="0"/>
          <a:lstStyle>
            <a:lvl1pPr algn="r">
              <a:defRPr sz="1200"/>
            </a:lvl1pPr>
          </a:lstStyle>
          <a:p>
            <a:fld id="{586E5146-FD07-4142-91E5-F4903203624F}" type="datetimeFigureOut">
              <a:rPr lang="en-US" smtClean="0"/>
              <a:pPr/>
              <a:t>8/21/2021</a:t>
            </a:fld>
            <a:endParaRPr lang="en-US"/>
          </a:p>
        </p:txBody>
      </p:sp>
      <p:sp>
        <p:nvSpPr>
          <p:cNvPr id="4" name="Slide Image Placeholder 3"/>
          <p:cNvSpPr>
            <a:spLocks noGrp="1" noRot="1" noChangeAspect="1"/>
          </p:cNvSpPr>
          <p:nvPr>
            <p:ph type="sldImg" idx="2"/>
          </p:nvPr>
        </p:nvSpPr>
        <p:spPr>
          <a:xfrm>
            <a:off x="931863" y="741363"/>
            <a:ext cx="4933950" cy="37020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768" y="4690270"/>
            <a:ext cx="5438140" cy="44434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378825"/>
            <a:ext cx="2945659" cy="49371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4" y="9378825"/>
            <a:ext cx="2945659" cy="493713"/>
          </a:xfrm>
          <a:prstGeom prst="rect">
            <a:avLst/>
          </a:prstGeom>
        </p:spPr>
        <p:txBody>
          <a:bodyPr vert="horz" lIns="91440" tIns="45720" rIns="91440" bIns="45720" rtlCol="0" anchor="b"/>
          <a:lstStyle>
            <a:lvl1pPr algn="r">
              <a:defRPr sz="1200"/>
            </a:lvl1pPr>
          </a:lstStyle>
          <a:p>
            <a:fld id="{D923E61B-9923-41E8-A048-1B57D195D0C6}" type="slidenum">
              <a:rPr lang="en-US" smtClean="0"/>
              <a:pPr/>
              <a:t>‹#›</a:t>
            </a:fld>
            <a:endParaRPr lang="en-US"/>
          </a:p>
        </p:txBody>
      </p:sp>
    </p:spTree>
    <p:extLst>
      <p:ext uri="{BB962C8B-B14F-4D97-AF65-F5344CB8AC3E}">
        <p14:creationId xmlns:p14="http://schemas.microsoft.com/office/powerpoint/2010/main" val="664279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normAutofit/>
          </a:bodyPr>
          <a:lstStyle/>
          <a:p>
            <a:endParaRPr lang="zh-TW" altLang="en-US" dirty="0"/>
          </a:p>
        </p:txBody>
      </p:sp>
      <p:sp>
        <p:nvSpPr>
          <p:cNvPr id="4" name="投影片編號版面配置區 3"/>
          <p:cNvSpPr>
            <a:spLocks noGrp="1"/>
          </p:cNvSpPr>
          <p:nvPr>
            <p:ph type="sldNum" sz="quarter" idx="10"/>
          </p:nvPr>
        </p:nvSpPr>
        <p:spPr/>
        <p:txBody>
          <a:bodyPr/>
          <a:lstStyle/>
          <a:p>
            <a:fld id="{D923E61B-9923-41E8-A048-1B57D195D0C6}" type="slidenum">
              <a:rPr lang="en-US" smtClean="0"/>
              <a:pPr/>
              <a:t>3</a:t>
            </a:fld>
            <a:endParaRPr lang="en-US"/>
          </a:p>
        </p:txBody>
      </p:sp>
    </p:spTree>
    <p:extLst>
      <p:ext uri="{BB962C8B-B14F-4D97-AF65-F5344CB8AC3E}">
        <p14:creationId xmlns:p14="http://schemas.microsoft.com/office/powerpoint/2010/main" val="784916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923E61B-9923-41E8-A048-1B57D195D0C6}" type="slidenum">
              <a:rPr lang="en-US" smtClean="0"/>
              <a:pPr/>
              <a:t>32</a:t>
            </a:fld>
            <a:endParaRPr lang="en-US"/>
          </a:p>
        </p:txBody>
      </p:sp>
    </p:spTree>
    <p:extLst>
      <p:ext uri="{BB962C8B-B14F-4D97-AF65-F5344CB8AC3E}">
        <p14:creationId xmlns:p14="http://schemas.microsoft.com/office/powerpoint/2010/main" val="5878550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lgn="ctr">
              <a:defRPr lang="en-US" sz="3600" b="1" i="1" kern="1200" dirty="0">
                <a:solidFill>
                  <a:schemeClr val="accent1">
                    <a:lumMod val="50000"/>
                  </a:schemeClr>
                </a:solidFill>
                <a:latin typeface="+mn-lt"/>
                <a:ea typeface="+mj-ea"/>
                <a:cs typeface="+mj-cs"/>
              </a:defRPr>
            </a:lvl1pPr>
          </a:lstStyle>
          <a:p>
            <a:r>
              <a:rPr lang="en-US"/>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nchor="b">
            <a:normAutofit/>
          </a:bodyPr>
          <a:lstStyle>
            <a:lvl1pPr marL="0" indent="0" algn="l">
              <a:buNone/>
              <a:defRPr lang="en-US" sz="1800" b="1" i="1" kern="1200" dirty="0">
                <a:solidFill>
                  <a:schemeClr val="accent2">
                    <a:lumMod val="50000"/>
                  </a:schemeClr>
                </a:solidFill>
                <a:latin typeface="Cambria" pitchFamily="18" charset="0"/>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標題投影片">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lgn="ctr">
              <a:defRPr lang="en-US" sz="3600" b="1" i="1" kern="1200" dirty="0">
                <a:solidFill>
                  <a:schemeClr val="accent1">
                    <a:lumMod val="50000"/>
                  </a:schemeClr>
                </a:solidFill>
                <a:latin typeface="+mn-lt"/>
                <a:ea typeface="+mj-ea"/>
                <a:cs typeface="+mj-cs"/>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371600" y="3886200"/>
            <a:ext cx="6400800" cy="1752600"/>
          </a:xfrm>
        </p:spPr>
        <p:txBody>
          <a:bodyPr anchor="b">
            <a:normAutofit/>
          </a:bodyPr>
          <a:lstStyle>
            <a:lvl1pPr marL="0" indent="0" algn="l">
              <a:buNone/>
              <a:defRPr lang="en-US" sz="1800" b="1" i="1" kern="1200" dirty="0">
                <a:solidFill>
                  <a:schemeClr val="accent2">
                    <a:lumMod val="50000"/>
                  </a:schemeClr>
                </a:solidFill>
                <a:latin typeface="Cambria" pitchFamily="18" charset="0"/>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按一下以編輯母片副標題樣式</a:t>
            </a:r>
            <a:endParaRPr lang="en-US" dirty="0"/>
          </a:p>
        </p:txBody>
      </p:sp>
      <p:sp>
        <p:nvSpPr>
          <p:cNvPr id="4" name="Date Placeholder 3"/>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pic>
        <p:nvPicPr>
          <p:cNvPr id="9" name="Picture 6" descr="logo"/>
          <p:cNvPicPr>
            <a:picLocks noChangeAspect="1" noChangeArrowheads="1"/>
          </p:cNvPicPr>
          <p:nvPr userDrawn="1"/>
        </p:nvPicPr>
        <p:blipFill>
          <a:blip r:embed="rId3" cstate="print"/>
          <a:srcRect/>
          <a:stretch>
            <a:fillRect/>
          </a:stretch>
        </p:blipFill>
        <p:spPr bwMode="auto">
          <a:xfrm>
            <a:off x="6374027" y="6030097"/>
            <a:ext cx="2743200" cy="762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物件">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lvl1pPr algn="r">
              <a:defRPr b="1">
                <a:latin typeface="+mj-lt"/>
              </a:defRPr>
            </a:lvl1pPr>
          </a:lstStyle>
          <a:p>
            <a:r>
              <a:rPr lang="zh-TW" altLang="en-US"/>
              <a:t>按一下以編輯母片標題樣式</a:t>
            </a:r>
            <a:endParaRPr lang="en-US" dirty="0"/>
          </a:p>
        </p:txBody>
      </p:sp>
      <p:sp>
        <p:nvSpPr>
          <p:cNvPr id="3" name="Content Placeholder 2"/>
          <p:cNvSpPr>
            <a:spLocks noGrp="1"/>
          </p:cNvSpPr>
          <p:nvPr>
            <p:ph idx="1"/>
          </p:nvPr>
        </p:nvSpPr>
        <p:spPr/>
        <p:txBody>
          <a:bodyPr/>
          <a:lstStyle>
            <a:lvl1pPr>
              <a:defRPr sz="2800"/>
            </a:lvl1pPr>
            <a:lvl2pPr>
              <a:defRPr sz="2400"/>
            </a:lvl2pPr>
            <a:lvl3pPr>
              <a:defRPr sz="2000"/>
            </a:lvl3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區段標題">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zh-TW" altLang="en-US"/>
              <a:t>按一下以編輯母片標題樣式</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accent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兩項物件">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Date Placeholder 4"/>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TW"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對">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TW" altLang="en-US"/>
              <a:t>按一下以編輯母片標題樣式</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7" name="Date Placeholder 6"/>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TW"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只有標題">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a:p>
        </p:txBody>
      </p:sp>
      <p:sp>
        <p:nvSpPr>
          <p:cNvPr id="3" name="Date Placeholder 2"/>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TW"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TW"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zh-TW" altLang="en-US"/>
              <a:t>按一下以編輯母片標題樣式</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TW"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lstStyle>
            <a:lvl1pPr algn="r">
              <a:defRPr b="1">
                <a:latin typeface="+mj-lt"/>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zh-TW" altLang="en-US"/>
              <a:t>按一下以編輯母片標題樣式</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TW"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a:p>
        </p:txBody>
      </p:sp>
      <p:sp>
        <p:nvSpPr>
          <p:cNvPr id="3" name="Vertical Text Placeholder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Date Placeholder 3"/>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zh-TW" altLang="en-US"/>
              <a:t>按一下以編輯母片標題樣式</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p>
        </p:txBody>
      </p:sp>
      <p:sp>
        <p:nvSpPr>
          <p:cNvPr id="4" name="Date Placeholder 3"/>
          <p:cNvSpPr>
            <a:spLocks noGrp="1"/>
          </p:cNvSpPr>
          <p:nvPr>
            <p:ph type="dt" sz="half" idx="10"/>
          </p:nvPr>
        </p:nvSpPr>
        <p:spPr/>
        <p:txBody>
          <a:body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TW"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8/21/2021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defTabSz="914400" rtl="0" eaLnBrk="1" latinLnBrk="0" hangingPunct="1">
        <a:spcBef>
          <a:spcPct val="0"/>
        </a:spcBef>
        <a:buNone/>
        <a:defRPr sz="4400" b="1" i="1" kern="1200">
          <a:solidFill>
            <a:schemeClr val="accent5">
              <a:lumMod val="50000"/>
            </a:schemeClr>
          </a:solidFill>
          <a:latin typeface="+mj-lt"/>
          <a:ea typeface="+mj-ea"/>
          <a:cs typeface="+mj-cs"/>
        </a:defRPr>
      </a:lvl1pPr>
    </p:titleStyle>
    <p:bodyStyle>
      <a:lvl1pPr marL="342900" indent="-342900" algn="l" defTabSz="914400" rtl="0" eaLnBrk="1" latinLnBrk="0" hangingPunct="1">
        <a:spcBef>
          <a:spcPct val="20000"/>
        </a:spcBef>
        <a:buClr>
          <a:schemeClr val="accent1">
            <a:lumMod val="75000"/>
          </a:schemeClr>
        </a:buClr>
        <a:buFont typeface="Arial" pitchFamily="34" charset="0"/>
        <a:buChar char="•"/>
        <a:defRPr sz="2800" kern="1200">
          <a:solidFill>
            <a:schemeClr val="tx2">
              <a:lumMod val="75000"/>
            </a:schemeClr>
          </a:solidFill>
          <a:latin typeface="Cambria" pitchFamily="18" charset="0"/>
          <a:ea typeface="+mn-ea"/>
          <a:cs typeface="+mn-cs"/>
        </a:defRPr>
      </a:lvl1pPr>
      <a:lvl2pPr marL="742950" indent="-285750" algn="l" defTabSz="914400" rtl="0" eaLnBrk="1" latinLnBrk="0" hangingPunct="1">
        <a:spcBef>
          <a:spcPct val="20000"/>
        </a:spcBef>
        <a:buClr>
          <a:schemeClr val="accent3">
            <a:lumMod val="50000"/>
          </a:schemeClr>
        </a:buClr>
        <a:buFont typeface="Wingdings" pitchFamily="2" charset="2"/>
        <a:buChar char="§"/>
        <a:defRPr sz="2400" kern="1200">
          <a:solidFill>
            <a:schemeClr val="accent3">
              <a:lumMod val="50000"/>
            </a:schemeClr>
          </a:solidFill>
          <a:latin typeface="Cambria" pitchFamily="18" charset="0"/>
          <a:ea typeface="+mn-ea"/>
          <a:cs typeface="+mn-cs"/>
        </a:defRPr>
      </a:lvl2pPr>
      <a:lvl3pPr marL="1143000" indent="-228600" algn="l" defTabSz="914400" rtl="0" eaLnBrk="1" latinLnBrk="0" hangingPunct="1">
        <a:spcBef>
          <a:spcPct val="20000"/>
        </a:spcBef>
        <a:buClr>
          <a:schemeClr val="accent4">
            <a:lumMod val="50000"/>
          </a:schemeClr>
        </a:buClr>
        <a:buFont typeface="Arial" pitchFamily="34" charset="0"/>
        <a:buChar char="•"/>
        <a:defRPr sz="2400" kern="1200">
          <a:solidFill>
            <a:schemeClr val="accent4">
              <a:lumMod val="50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BEAD13-0566-4C6C-97E7-55F17F24B09F}" type="datetimeFigureOut">
              <a:rPr lang="zh-TW" altLang="en-US" smtClean="0">
                <a:solidFill>
                  <a:prstClr val="black">
                    <a:tint val="75000"/>
                  </a:prstClr>
                </a:solidFill>
              </a:rPr>
              <a:pPr/>
              <a:t>2021/8/21</a:t>
            </a:fld>
            <a:endParaRPr lang="zh-TW" alt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DA0BB7-265A-403C-9275-D587AB510EDC}" type="slidenum">
              <a:rPr lang="zh-TW" altLang="en-US" smtClean="0">
                <a:solidFill>
                  <a:prstClr val="black">
                    <a:tint val="75000"/>
                  </a:prstClr>
                </a:solidFill>
              </a:rPr>
              <a:pPr/>
              <a:t>‹#›</a:t>
            </a:fld>
            <a:endParaRPr lang="zh-TW"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r" defTabSz="914400" rtl="0" eaLnBrk="1" latinLnBrk="0" hangingPunct="1">
        <a:spcBef>
          <a:spcPct val="0"/>
        </a:spcBef>
        <a:buNone/>
        <a:defRPr sz="4400" b="1" i="1" kern="1200">
          <a:solidFill>
            <a:schemeClr val="accent5">
              <a:lumMod val="50000"/>
            </a:schemeClr>
          </a:solidFill>
          <a:latin typeface="+mj-lt"/>
          <a:ea typeface="+mj-ea"/>
          <a:cs typeface="+mj-cs"/>
        </a:defRPr>
      </a:lvl1pPr>
    </p:titleStyle>
    <p:bodyStyle>
      <a:lvl1pPr marL="342900" indent="-342900" algn="l" defTabSz="914400" rtl="0" eaLnBrk="1" latinLnBrk="0" hangingPunct="1">
        <a:spcBef>
          <a:spcPct val="20000"/>
        </a:spcBef>
        <a:buClr>
          <a:schemeClr val="accent1">
            <a:lumMod val="75000"/>
          </a:schemeClr>
        </a:buClr>
        <a:buFont typeface="Arial" pitchFamily="34" charset="0"/>
        <a:buChar char="•"/>
        <a:defRPr sz="2800" kern="1200">
          <a:solidFill>
            <a:schemeClr val="tx2">
              <a:lumMod val="75000"/>
            </a:schemeClr>
          </a:solidFill>
          <a:latin typeface="Cambria" pitchFamily="18" charset="0"/>
          <a:ea typeface="+mn-ea"/>
          <a:cs typeface="+mn-cs"/>
        </a:defRPr>
      </a:lvl1pPr>
      <a:lvl2pPr marL="742950" indent="-285750" algn="l" defTabSz="914400" rtl="0" eaLnBrk="1" latinLnBrk="0" hangingPunct="1">
        <a:spcBef>
          <a:spcPct val="20000"/>
        </a:spcBef>
        <a:buClr>
          <a:schemeClr val="accent3">
            <a:lumMod val="50000"/>
          </a:schemeClr>
        </a:buClr>
        <a:buFont typeface="Wingdings" pitchFamily="2" charset="2"/>
        <a:buChar char="§"/>
        <a:defRPr sz="2800" kern="1200">
          <a:solidFill>
            <a:schemeClr val="accent3">
              <a:lumMod val="50000"/>
            </a:schemeClr>
          </a:solidFill>
          <a:latin typeface="Cambria" pitchFamily="18" charset="0"/>
          <a:ea typeface="+mn-ea"/>
          <a:cs typeface="+mn-cs"/>
        </a:defRPr>
      </a:lvl2pPr>
      <a:lvl3pPr marL="1143000" indent="-228600" algn="l" defTabSz="914400" rtl="0" eaLnBrk="1" latinLnBrk="0" hangingPunct="1">
        <a:spcBef>
          <a:spcPct val="20000"/>
        </a:spcBef>
        <a:buClr>
          <a:schemeClr val="accent4">
            <a:lumMod val="50000"/>
          </a:schemeClr>
        </a:buClr>
        <a:buFont typeface="Arial" pitchFamily="34" charset="0"/>
        <a:buChar char="•"/>
        <a:defRPr sz="2400" kern="1200">
          <a:solidFill>
            <a:schemeClr val="accent4">
              <a:lumMod val="50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257300" y="3200400"/>
            <a:ext cx="6629400" cy="2362200"/>
          </a:xfrm>
        </p:spPr>
        <p:txBody>
          <a:bodyPr>
            <a:normAutofit/>
          </a:bodyPr>
          <a:lstStyle/>
          <a:p>
            <a:pPr algn="ctr"/>
            <a:r>
              <a:rPr lang="en-US" altLang="zh-TW" sz="3200" i="0" dirty="0">
                <a:effectLst>
                  <a:outerShdw blurRad="38100" dist="38100" dir="2700000" algn="tl">
                    <a:srgbClr val="000000">
                      <a:alpha val="43137"/>
                    </a:srgbClr>
                  </a:outerShdw>
                </a:effectLst>
                <a:latin typeface="標楷體" pitchFamily="65" charset="-120"/>
                <a:ea typeface="標楷體" pitchFamily="65" charset="-120"/>
              </a:rPr>
              <a:t>Introduction to Cloud Computing</a:t>
            </a:r>
          </a:p>
          <a:p>
            <a:pPr algn="ctr"/>
            <a:endParaRPr lang="en-US" sz="3200" i="0" dirty="0">
              <a:effectLst>
                <a:outerShdw blurRad="38100" dist="38100" dir="2700000" algn="tl">
                  <a:srgbClr val="000000">
                    <a:alpha val="43137"/>
                  </a:srgbClr>
                </a:outerShdw>
              </a:effectLst>
              <a:latin typeface="標楷體" pitchFamily="65" charset="-120"/>
              <a:ea typeface="標楷體" pitchFamily="65" charset="-120"/>
            </a:endParaRPr>
          </a:p>
          <a:p>
            <a:pPr algn="ctr"/>
            <a:endParaRPr lang="en-US" sz="2800" i="0" dirty="0">
              <a:latin typeface="標楷體" pitchFamily="65" charset="-120"/>
              <a:ea typeface="標楷體" pitchFamily="65" charset="-120"/>
            </a:endParaRPr>
          </a:p>
        </p:txBody>
      </p:sp>
      <p:sp>
        <p:nvSpPr>
          <p:cNvPr id="4" name="Rectangle 3">
            <a:extLst>
              <a:ext uri="{FF2B5EF4-FFF2-40B4-BE49-F238E27FC236}">
                <a16:creationId xmlns:a16="http://schemas.microsoft.com/office/drawing/2014/main" id="{9101C688-641A-4FB7-9868-1DA7E778D295}"/>
              </a:ext>
            </a:extLst>
          </p:cNvPr>
          <p:cNvSpPr/>
          <p:nvPr/>
        </p:nvSpPr>
        <p:spPr>
          <a:xfrm>
            <a:off x="6019800" y="5943600"/>
            <a:ext cx="3124200" cy="914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Industrial Specialization</a:t>
            </a:r>
          </a:p>
        </p:txBody>
      </p:sp>
      <p:sp>
        <p:nvSpPr>
          <p:cNvPr id="3" name="Content Placeholder 2"/>
          <p:cNvSpPr>
            <a:spLocks noGrp="1"/>
          </p:cNvSpPr>
          <p:nvPr>
            <p:ph idx="1"/>
          </p:nvPr>
        </p:nvSpPr>
        <p:spPr/>
        <p:txBody>
          <a:bodyPr/>
          <a:lstStyle/>
          <a:p>
            <a:r>
              <a:rPr lang="en-US" dirty="0"/>
              <a:t>Traditional industry and market :</a:t>
            </a:r>
          </a:p>
          <a:p>
            <a:pPr lvl="1"/>
            <a:r>
              <a:rPr lang="en-US" dirty="0"/>
              <a:t>Every enterprise has to own its IT department</a:t>
            </a:r>
          </a:p>
          <a:p>
            <a:pPr lvl="1"/>
            <a:r>
              <a:rPr lang="en-US" dirty="0"/>
              <a:t>IT resource is managed by enterprise themselves</a:t>
            </a:r>
          </a:p>
          <a:p>
            <a:pPr lvl="1"/>
            <a:r>
              <a:rPr lang="en-US" dirty="0"/>
              <a:t>IT complexity should be well taken care by enterprise themselves</a:t>
            </a:r>
            <a:br>
              <a:rPr lang="en-US" dirty="0"/>
            </a:br>
            <a:endParaRPr lang="en-US" dirty="0"/>
          </a:p>
          <a:p>
            <a:r>
              <a:rPr lang="en-US" dirty="0"/>
              <a:t>Some drawbacks :</a:t>
            </a:r>
          </a:p>
          <a:p>
            <a:pPr lvl="1"/>
            <a:r>
              <a:rPr lang="en-US" dirty="0"/>
              <a:t>IT department is not the business focus of enterprise</a:t>
            </a:r>
          </a:p>
          <a:p>
            <a:pPr lvl="1"/>
            <a:r>
              <a:rPr lang="en-US" dirty="0"/>
              <a:t>Most of enterprises do not well maintain their IT resources</a:t>
            </a:r>
          </a:p>
          <a:p>
            <a:pPr lvl="1"/>
            <a:r>
              <a:rPr lang="en-US" dirty="0"/>
              <a:t>Enterprise seldom optimizes their IT resource usage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Industrial Specialization</a:t>
            </a:r>
          </a:p>
        </p:txBody>
      </p:sp>
      <p:sp>
        <p:nvSpPr>
          <p:cNvPr id="3" name="Content Placeholder 2"/>
          <p:cNvSpPr>
            <a:spLocks noGrp="1"/>
          </p:cNvSpPr>
          <p:nvPr>
            <p:ph idx="1"/>
          </p:nvPr>
        </p:nvSpPr>
        <p:spPr>
          <a:xfrm>
            <a:off x="457200" y="1600200"/>
            <a:ext cx="8382000" cy="4525963"/>
          </a:xfrm>
        </p:spPr>
        <p:txBody>
          <a:bodyPr/>
          <a:lstStyle/>
          <a:p>
            <a:r>
              <a:rPr lang="en-US" dirty="0"/>
              <a:t>Collaboration with Cloud providers :</a:t>
            </a:r>
          </a:p>
          <a:p>
            <a:pPr lvl="1"/>
            <a:r>
              <a:rPr lang="en-US" dirty="0"/>
              <a:t>Cloud providers centrally maintain IT infrastructure for clients</a:t>
            </a:r>
          </a:p>
          <a:p>
            <a:pPr lvl="1"/>
            <a:r>
              <a:rPr lang="en-US" dirty="0"/>
              <a:t>Cloud providers employ experts for management and administration</a:t>
            </a:r>
          </a:p>
          <a:p>
            <a:pPr lvl="1"/>
            <a:r>
              <a:rPr lang="en-US" dirty="0"/>
              <a:t>Cloud providers focus on providing reliable IT services</a:t>
            </a:r>
          </a:p>
          <a:p>
            <a:pPr lvl="1"/>
            <a:r>
              <a:rPr lang="en-US" dirty="0"/>
              <a:t>Enterprises only rent the service they need and care</a:t>
            </a:r>
            <a:br>
              <a:rPr lang="en-US" dirty="0"/>
            </a:br>
            <a:endParaRPr lang="en-US" dirty="0"/>
          </a:p>
          <a:p>
            <a:r>
              <a:rPr lang="en-US" dirty="0"/>
              <a:t>Some benefits :</a:t>
            </a:r>
          </a:p>
          <a:p>
            <a:pPr lvl="1"/>
            <a:r>
              <a:rPr lang="en-US" dirty="0"/>
              <a:t>Industrial specialization will be improved</a:t>
            </a:r>
          </a:p>
          <a:p>
            <a:pPr lvl="1"/>
            <a:r>
              <a:rPr lang="en-US" dirty="0"/>
              <a:t>IT service performance will be optimized</a:t>
            </a:r>
          </a:p>
          <a:p>
            <a:pPr lvl="1"/>
            <a:r>
              <a:rPr lang="en-US" dirty="0"/>
              <a:t>Enterprise business focus will be enhanced</a:t>
            </a:r>
          </a:p>
          <a:p>
            <a:pPr lvl="1"/>
            <a:r>
              <a:rPr lang="en-US" dirty="0"/>
              <a:t>IT resource waste will be reduced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Industrial Specialization</a:t>
            </a:r>
          </a:p>
        </p:txBody>
      </p:sp>
      <p:sp>
        <p:nvSpPr>
          <p:cNvPr id="3" name="Content Placeholder 2"/>
          <p:cNvSpPr>
            <a:spLocks noGrp="1"/>
          </p:cNvSpPr>
          <p:nvPr>
            <p:ph idx="1"/>
          </p:nvPr>
        </p:nvSpPr>
        <p:spPr>
          <a:xfrm>
            <a:off x="457200" y="1600201"/>
            <a:ext cx="8229600" cy="457200"/>
          </a:xfrm>
        </p:spPr>
        <p:txBody>
          <a:bodyPr/>
          <a:lstStyle/>
          <a:p>
            <a:r>
              <a:rPr lang="en-US" dirty="0"/>
              <a:t>What dose cloud computing achieve ?</a:t>
            </a:r>
          </a:p>
        </p:txBody>
      </p:sp>
      <p:graphicFrame>
        <p:nvGraphicFramePr>
          <p:cNvPr id="5" name="Table 4"/>
          <p:cNvGraphicFramePr>
            <a:graphicFrameLocks noGrp="1"/>
          </p:cNvGraphicFramePr>
          <p:nvPr/>
        </p:nvGraphicFramePr>
        <p:xfrm>
          <a:off x="1143000" y="2133600"/>
          <a:ext cx="6858001" cy="2021840"/>
        </p:xfrm>
        <a:graphic>
          <a:graphicData uri="http://schemas.openxmlformats.org/drawingml/2006/table">
            <a:tbl>
              <a:tblPr firstRow="1" bandRow="1">
                <a:tableStyleId>{7DF18680-E054-41AD-8BC1-D1AEF772440D}</a:tableStyleId>
              </a:tblPr>
              <a:tblGrid>
                <a:gridCol w="1855695">
                  <a:extLst>
                    <a:ext uri="{9D8B030D-6E8A-4147-A177-3AD203B41FA5}">
                      <a16:colId xmlns:a16="http://schemas.microsoft.com/office/drawing/2014/main" val="20000"/>
                    </a:ext>
                  </a:extLst>
                </a:gridCol>
                <a:gridCol w="2501153">
                  <a:extLst>
                    <a:ext uri="{9D8B030D-6E8A-4147-A177-3AD203B41FA5}">
                      <a16:colId xmlns:a16="http://schemas.microsoft.com/office/drawing/2014/main" val="20001"/>
                    </a:ext>
                  </a:extLst>
                </a:gridCol>
                <a:gridCol w="2501153">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Collaboration</a:t>
                      </a:r>
                    </a:p>
                  </a:txBody>
                  <a:tcPr anchor="ctr"/>
                </a:tc>
                <a:tc>
                  <a:txBody>
                    <a:bodyPr/>
                    <a:lstStyle/>
                    <a:p>
                      <a:pPr algn="l"/>
                      <a:r>
                        <a:rPr lang="en-US" i="1" dirty="0">
                          <a:solidFill>
                            <a:schemeClr val="tx1"/>
                          </a:solidFill>
                        </a:rPr>
                        <a:t>Enterprise needs</a:t>
                      </a:r>
                      <a:r>
                        <a:rPr lang="en-US" i="1" baseline="0" dirty="0">
                          <a:solidFill>
                            <a:schemeClr val="tx1"/>
                          </a:solidFill>
                        </a:rPr>
                        <a:t> to take care everything</a:t>
                      </a:r>
                      <a:endParaRPr lang="en-US" i="1" dirty="0">
                        <a:solidFill>
                          <a:schemeClr val="tx1"/>
                        </a:solidFill>
                      </a:endParaRPr>
                    </a:p>
                  </a:txBody>
                  <a:tcPr anchor="ctr"/>
                </a:tc>
                <a:tc>
                  <a:txBody>
                    <a:bodyPr/>
                    <a:lstStyle/>
                    <a:p>
                      <a:pPr algn="l"/>
                      <a:r>
                        <a:rPr lang="en-US" i="1" dirty="0">
                          <a:solidFill>
                            <a:schemeClr val="tx1"/>
                          </a:solidFill>
                        </a:rPr>
                        <a:t>Enterprise</a:t>
                      </a:r>
                      <a:r>
                        <a:rPr lang="en-US" i="1" baseline="0" dirty="0">
                          <a:solidFill>
                            <a:schemeClr val="tx1"/>
                          </a:solidFill>
                        </a:rPr>
                        <a:t> focuses on its own business</a:t>
                      </a:r>
                      <a:endParaRPr lang="en-US" i="1" dirty="0">
                        <a:solidFill>
                          <a:schemeClr val="tx1"/>
                        </a:solidFill>
                      </a:endParaRPr>
                    </a:p>
                  </a:txBody>
                  <a:tcPr anchor="ctr"/>
                </a:tc>
                <a:extLst>
                  <a:ext uri="{0D108BD9-81ED-4DB2-BD59-A6C34878D82A}">
                    <a16:rowId xmlns:a16="http://schemas.microsoft.com/office/drawing/2014/main" val="10001"/>
                  </a:ext>
                </a:extLst>
              </a:tr>
              <a:tr h="370840">
                <a:tc>
                  <a:txBody>
                    <a:bodyPr/>
                    <a:lstStyle/>
                    <a:p>
                      <a:r>
                        <a:rPr lang="en-US" b="1" i="1" dirty="0"/>
                        <a:t>Management</a:t>
                      </a:r>
                    </a:p>
                  </a:txBody>
                  <a:tcPr anchor="ctr"/>
                </a:tc>
                <a:tc>
                  <a:txBody>
                    <a:bodyPr/>
                    <a:lstStyle/>
                    <a:p>
                      <a:pPr algn="l"/>
                      <a:r>
                        <a:rPr lang="en-US" i="1" dirty="0">
                          <a:solidFill>
                            <a:schemeClr val="tx1"/>
                          </a:solidFill>
                        </a:rPr>
                        <a:t>Enterprise works with poor manageability</a:t>
                      </a:r>
                    </a:p>
                  </a:txBody>
                  <a:tcPr anchor="ctr"/>
                </a:tc>
                <a:tc>
                  <a:txBody>
                    <a:bodyPr/>
                    <a:lstStyle/>
                    <a:p>
                      <a:pPr algn="l"/>
                      <a:r>
                        <a:rPr lang="en-US" i="1" dirty="0">
                          <a:solidFill>
                            <a:schemeClr val="tx1"/>
                          </a:solidFill>
                        </a:rPr>
                        <a:t>Cloud</a:t>
                      </a:r>
                      <a:r>
                        <a:rPr lang="en-US" i="1" baseline="0" dirty="0">
                          <a:solidFill>
                            <a:schemeClr val="tx1"/>
                          </a:solidFill>
                        </a:rPr>
                        <a:t> provider applies professional control</a:t>
                      </a:r>
                      <a:endParaRPr lang="en-US" i="1" dirty="0">
                        <a:solidFill>
                          <a:schemeClr val="tx1"/>
                        </a:solidFill>
                      </a:endParaRPr>
                    </a:p>
                  </a:txBody>
                  <a:tcPr anchor="ctr"/>
                </a:tc>
                <a:extLst>
                  <a:ext uri="{0D108BD9-81ED-4DB2-BD59-A6C34878D82A}">
                    <a16:rowId xmlns:a16="http://schemas.microsoft.com/office/drawing/2014/main" val="10002"/>
                  </a:ext>
                </a:extLst>
              </a:tr>
              <a:tr h="370840">
                <a:tc>
                  <a:txBody>
                    <a:bodyPr/>
                    <a:lstStyle/>
                    <a:p>
                      <a:r>
                        <a:rPr lang="en-US" b="1" i="1" dirty="0"/>
                        <a:t>Relationship</a:t>
                      </a:r>
                    </a:p>
                  </a:txBody>
                  <a:tcPr anchor="ctr"/>
                </a:tc>
                <a:tc>
                  <a:txBody>
                    <a:bodyPr/>
                    <a:lstStyle/>
                    <a:p>
                      <a:pPr algn="l"/>
                      <a:r>
                        <a:rPr lang="en-US" i="1" dirty="0">
                          <a:solidFill>
                            <a:schemeClr val="tx1"/>
                          </a:solidFill>
                        </a:rPr>
                        <a:t>Stand alone enterprise</a:t>
                      </a:r>
                    </a:p>
                  </a:txBody>
                  <a:tcPr anchor="ctr"/>
                </a:tc>
                <a:tc>
                  <a:txBody>
                    <a:bodyPr/>
                    <a:lstStyle/>
                    <a:p>
                      <a:pPr algn="l"/>
                      <a:r>
                        <a:rPr lang="en-US" i="1" dirty="0">
                          <a:solidFill>
                            <a:schemeClr val="tx1"/>
                          </a:solidFill>
                        </a:rPr>
                        <a:t>Win-Win partnership</a:t>
                      </a:r>
                    </a:p>
                  </a:txBody>
                  <a:tcPr anchor="ctr"/>
                </a:tc>
                <a:extLst>
                  <a:ext uri="{0D108BD9-81ED-4DB2-BD59-A6C34878D82A}">
                    <a16:rowId xmlns:a16="http://schemas.microsoft.com/office/drawing/2014/main" val="10003"/>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Resource Utilization</a:t>
            </a:r>
          </a:p>
        </p:txBody>
      </p:sp>
      <p:sp>
        <p:nvSpPr>
          <p:cNvPr id="3" name="Content Placeholder 2"/>
          <p:cNvSpPr>
            <a:spLocks noGrp="1"/>
          </p:cNvSpPr>
          <p:nvPr>
            <p:ph idx="1"/>
          </p:nvPr>
        </p:nvSpPr>
        <p:spPr/>
        <p:txBody>
          <a:bodyPr/>
          <a:lstStyle/>
          <a:p>
            <a:r>
              <a:rPr lang="en-US" dirty="0"/>
              <a:t>Traditional industry and market :</a:t>
            </a:r>
          </a:p>
          <a:p>
            <a:pPr lvl="1"/>
            <a:r>
              <a:rPr lang="en-US" dirty="0"/>
              <a:t>Enterprise seldom takes care about IT resource utilization</a:t>
            </a:r>
          </a:p>
          <a:p>
            <a:pPr lvl="1"/>
            <a:r>
              <a:rPr lang="en-US" dirty="0"/>
              <a:t>Enterprise owns their IT resource without well management</a:t>
            </a:r>
          </a:p>
          <a:p>
            <a:pPr lvl="1"/>
            <a:r>
              <a:rPr lang="en-US" dirty="0"/>
              <a:t>IT resource usually over invested for peak demand</a:t>
            </a:r>
            <a:br>
              <a:rPr lang="en-US" dirty="0"/>
            </a:br>
            <a:endParaRPr lang="en-US" dirty="0"/>
          </a:p>
          <a:p>
            <a:r>
              <a:rPr lang="en-US" dirty="0"/>
              <a:t>Some drawbacks :</a:t>
            </a:r>
          </a:p>
          <a:p>
            <a:pPr lvl="1"/>
            <a:r>
              <a:rPr lang="en-US" dirty="0"/>
              <a:t>Power and space utilization among enterprises are wasted</a:t>
            </a:r>
          </a:p>
          <a:p>
            <a:pPr lvl="1"/>
            <a:r>
              <a:rPr lang="en-US" dirty="0"/>
              <a:t>IT resources across enterprises cannot be shared</a:t>
            </a:r>
          </a:p>
          <a:p>
            <a:pPr lvl="1"/>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Resource Utilization</a:t>
            </a:r>
          </a:p>
        </p:txBody>
      </p:sp>
      <p:sp>
        <p:nvSpPr>
          <p:cNvPr id="3" name="Content Placeholder 2"/>
          <p:cNvSpPr>
            <a:spLocks noGrp="1"/>
          </p:cNvSpPr>
          <p:nvPr>
            <p:ph idx="1"/>
          </p:nvPr>
        </p:nvSpPr>
        <p:spPr/>
        <p:txBody>
          <a:bodyPr/>
          <a:lstStyle/>
          <a:p>
            <a:r>
              <a:rPr lang="en-US" dirty="0"/>
              <a:t>Collaboration with Cloud providers :</a:t>
            </a:r>
          </a:p>
          <a:p>
            <a:pPr lvl="1"/>
            <a:r>
              <a:rPr lang="en-US" dirty="0"/>
              <a:t>IT resources are centrically managed and optimized</a:t>
            </a:r>
          </a:p>
          <a:p>
            <a:pPr lvl="2"/>
            <a:r>
              <a:rPr lang="en-US" dirty="0"/>
              <a:t>Cloud provider builds performance optimized hardware</a:t>
            </a:r>
          </a:p>
          <a:p>
            <a:pPr lvl="2"/>
            <a:r>
              <a:rPr lang="en-US" dirty="0"/>
              <a:t>Cloud provider builds consolidated cooling system</a:t>
            </a:r>
          </a:p>
          <a:p>
            <a:pPr lvl="2"/>
            <a:r>
              <a:rPr lang="en-US" dirty="0"/>
              <a:t>Cloud provider will consider the geographic issues</a:t>
            </a:r>
          </a:p>
          <a:p>
            <a:pPr lvl="2"/>
            <a:r>
              <a:rPr lang="en-US" dirty="0"/>
              <a:t>Cloud provider will consider legal policy issues</a:t>
            </a:r>
            <a:br>
              <a:rPr lang="en-US" dirty="0"/>
            </a:br>
            <a:endParaRPr lang="en-US" dirty="0"/>
          </a:p>
          <a:p>
            <a:r>
              <a:rPr lang="en-US" dirty="0"/>
              <a:t>Some benefits :</a:t>
            </a:r>
          </a:p>
          <a:p>
            <a:pPr lvl="1"/>
            <a:r>
              <a:rPr lang="en-US" dirty="0"/>
              <a:t>IT infrastructure can be shared among enterprises</a:t>
            </a:r>
          </a:p>
          <a:p>
            <a:pPr lvl="1"/>
            <a:r>
              <a:rPr lang="en-US" dirty="0"/>
              <a:t>IT infrastructure performance and utilization can be optimized</a:t>
            </a:r>
          </a:p>
          <a:p>
            <a:pPr lvl="1"/>
            <a:r>
              <a:rPr lang="en-US" dirty="0"/>
              <a:t>Large-scale integrated optimization can be applied</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Resource Utilization</a:t>
            </a:r>
          </a:p>
        </p:txBody>
      </p:sp>
      <p:sp>
        <p:nvSpPr>
          <p:cNvPr id="6" name="Content Placeholder 2"/>
          <p:cNvSpPr>
            <a:spLocks noGrp="1"/>
          </p:cNvSpPr>
          <p:nvPr>
            <p:ph idx="1"/>
          </p:nvPr>
        </p:nvSpPr>
        <p:spPr>
          <a:xfrm>
            <a:off x="457200" y="1600201"/>
            <a:ext cx="8229600" cy="457200"/>
          </a:xfrm>
        </p:spPr>
        <p:txBody>
          <a:bodyPr/>
          <a:lstStyle/>
          <a:p>
            <a:r>
              <a:rPr lang="en-US" dirty="0"/>
              <a:t>What dose cloud computing achieve ?</a:t>
            </a:r>
          </a:p>
        </p:txBody>
      </p:sp>
      <p:graphicFrame>
        <p:nvGraphicFramePr>
          <p:cNvPr id="7" name="Table 6"/>
          <p:cNvGraphicFramePr>
            <a:graphicFrameLocks noGrp="1"/>
          </p:cNvGraphicFramePr>
          <p:nvPr/>
        </p:nvGraphicFramePr>
        <p:xfrm>
          <a:off x="1333500" y="2311400"/>
          <a:ext cx="6477001" cy="1651000"/>
        </p:xfrm>
        <a:graphic>
          <a:graphicData uri="http://schemas.openxmlformats.org/drawingml/2006/table">
            <a:tbl>
              <a:tblPr firstRow="1" bandRow="1">
                <a:tableStyleId>{7DF18680-E054-41AD-8BC1-D1AEF772440D}</a:tableStyleId>
              </a:tblPr>
              <a:tblGrid>
                <a:gridCol w="1752601">
                  <a:extLst>
                    <a:ext uri="{9D8B030D-6E8A-4147-A177-3AD203B41FA5}">
                      <a16:colId xmlns:a16="http://schemas.microsoft.com/office/drawing/2014/main" val="20000"/>
                    </a:ext>
                  </a:extLst>
                </a:gridCol>
                <a:gridCol w="2247899">
                  <a:extLst>
                    <a:ext uri="{9D8B030D-6E8A-4147-A177-3AD203B41FA5}">
                      <a16:colId xmlns:a16="http://schemas.microsoft.com/office/drawing/2014/main" val="20001"/>
                    </a:ext>
                  </a:extLst>
                </a:gridCol>
                <a:gridCol w="2476501">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IT Resource Utilization</a:t>
                      </a:r>
                    </a:p>
                  </a:txBody>
                  <a:tcPr anchor="ctr"/>
                </a:tc>
                <a:tc>
                  <a:txBody>
                    <a:bodyPr/>
                    <a:lstStyle/>
                    <a:p>
                      <a:pPr algn="l"/>
                      <a:r>
                        <a:rPr lang="en-US" i="1" dirty="0">
                          <a:solidFill>
                            <a:schemeClr val="tx1"/>
                          </a:solidFill>
                        </a:rPr>
                        <a:t>IT</a:t>
                      </a:r>
                      <a:r>
                        <a:rPr lang="en-US" i="1" baseline="0" dirty="0">
                          <a:solidFill>
                            <a:schemeClr val="tx1"/>
                          </a:solidFill>
                        </a:rPr>
                        <a:t> resource under utilized most of time</a:t>
                      </a:r>
                      <a:endParaRPr lang="en-US" i="1" dirty="0">
                        <a:solidFill>
                          <a:schemeClr val="tx1"/>
                        </a:solidFill>
                      </a:endParaRPr>
                    </a:p>
                  </a:txBody>
                  <a:tcPr anchor="ctr"/>
                </a:tc>
                <a:tc>
                  <a:txBody>
                    <a:bodyPr/>
                    <a:lstStyle/>
                    <a:p>
                      <a:pPr algn="l"/>
                      <a:r>
                        <a:rPr lang="en-US" i="1" baseline="0" dirty="0">
                          <a:solidFill>
                            <a:schemeClr val="tx1"/>
                          </a:solidFill>
                        </a:rPr>
                        <a:t>Share to improve utilization of IT resource</a:t>
                      </a:r>
                      <a:endParaRPr lang="en-US" i="1" dirty="0">
                        <a:solidFill>
                          <a:schemeClr val="tx1"/>
                        </a:solidFill>
                      </a:endParaRPr>
                    </a:p>
                  </a:txBody>
                  <a:tcPr anchor="ctr"/>
                </a:tc>
                <a:extLst>
                  <a:ext uri="{0D108BD9-81ED-4DB2-BD59-A6C34878D82A}">
                    <a16:rowId xmlns:a16="http://schemas.microsoft.com/office/drawing/2014/main" val="10001"/>
                  </a:ext>
                </a:extLst>
              </a:tr>
              <a:tr h="370840">
                <a:tc>
                  <a:txBody>
                    <a:bodyPr/>
                    <a:lstStyle/>
                    <a:p>
                      <a:r>
                        <a:rPr lang="en-US" b="1" i="1" dirty="0"/>
                        <a:t>Power</a:t>
                      </a:r>
                      <a:r>
                        <a:rPr lang="en-US" b="1" i="1" baseline="0" dirty="0"/>
                        <a:t> </a:t>
                      </a:r>
                      <a:r>
                        <a:rPr lang="en-US" b="1" i="1" dirty="0"/>
                        <a:t>Consumption</a:t>
                      </a:r>
                    </a:p>
                  </a:txBody>
                  <a:tcPr anchor="ctr"/>
                </a:tc>
                <a:tc>
                  <a:txBody>
                    <a:bodyPr/>
                    <a:lstStyle/>
                    <a:p>
                      <a:pPr algn="l"/>
                      <a:r>
                        <a:rPr lang="en-US" i="1" dirty="0">
                          <a:solidFill>
                            <a:schemeClr val="tx1"/>
                          </a:solidFill>
                        </a:rPr>
                        <a:t>Waste power and cooling</a:t>
                      </a:r>
                      <a:r>
                        <a:rPr lang="en-US" i="1" baseline="0" dirty="0">
                          <a:solidFill>
                            <a:schemeClr val="tx1"/>
                          </a:solidFill>
                        </a:rPr>
                        <a:t> system</a:t>
                      </a:r>
                      <a:endParaRPr lang="en-US" i="1" dirty="0">
                        <a:solidFill>
                          <a:schemeClr val="tx1"/>
                        </a:solidFill>
                      </a:endParaRPr>
                    </a:p>
                  </a:txBody>
                  <a:tcPr anchor="ctr"/>
                </a:tc>
                <a:tc>
                  <a:txBody>
                    <a:bodyPr/>
                    <a:lstStyle/>
                    <a:p>
                      <a:pPr algn="l"/>
                      <a:r>
                        <a:rPr lang="en-US" i="1" dirty="0">
                          <a:solidFill>
                            <a:schemeClr val="tx1"/>
                          </a:solidFill>
                        </a:rPr>
                        <a:t>Cloud system should be global optimized</a:t>
                      </a:r>
                    </a:p>
                  </a:txBody>
                  <a:tcPr anchor="ctr"/>
                </a:tc>
                <a:extLst>
                  <a:ext uri="{0D108BD9-81ED-4DB2-BD59-A6C34878D82A}">
                    <a16:rowId xmlns:a16="http://schemas.microsoft.com/office/drawing/2014/main" val="10002"/>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Reduce Local Computing Power</a:t>
            </a:r>
          </a:p>
        </p:txBody>
      </p:sp>
      <p:sp>
        <p:nvSpPr>
          <p:cNvPr id="3" name="Content Placeholder 2"/>
          <p:cNvSpPr>
            <a:spLocks noGrp="1"/>
          </p:cNvSpPr>
          <p:nvPr>
            <p:ph idx="1"/>
          </p:nvPr>
        </p:nvSpPr>
        <p:spPr/>
        <p:txBody>
          <a:bodyPr/>
          <a:lstStyle/>
          <a:p>
            <a:r>
              <a:rPr lang="en-US" dirty="0"/>
              <a:t>Traditional local computing power requirement :</a:t>
            </a:r>
          </a:p>
          <a:p>
            <a:pPr lvl="1"/>
            <a:r>
              <a:rPr lang="en-US" dirty="0"/>
              <a:t>One need to buy your own personal computer</a:t>
            </a:r>
          </a:p>
          <a:p>
            <a:pPr lvl="1"/>
            <a:r>
              <a:rPr lang="en-US" dirty="0"/>
              <a:t>Buy powerful processor if you need intensive computing</a:t>
            </a:r>
          </a:p>
          <a:p>
            <a:pPr lvl="1"/>
            <a:r>
              <a:rPr lang="en-US" dirty="0"/>
              <a:t>Buy large memory to meet application requirement</a:t>
            </a:r>
          </a:p>
          <a:p>
            <a:pPr lvl="1"/>
            <a:r>
              <a:rPr lang="en-US" dirty="0"/>
              <a:t>Install plenty of applications in need</a:t>
            </a:r>
            <a:br>
              <a:rPr lang="en-US" dirty="0"/>
            </a:br>
            <a:endParaRPr lang="en-US" dirty="0"/>
          </a:p>
          <a:p>
            <a:r>
              <a:rPr lang="en-US" dirty="0"/>
              <a:t>Some drawbacks :</a:t>
            </a:r>
          </a:p>
          <a:p>
            <a:pPr lvl="1"/>
            <a:r>
              <a:rPr lang="en-US" dirty="0"/>
              <a:t>One can hardly replicate the same system environment</a:t>
            </a:r>
          </a:p>
          <a:p>
            <a:pPr lvl="1"/>
            <a:r>
              <a:rPr lang="en-US" dirty="0"/>
              <a:t>One needs to regularly update or upgrade software and hardware</a:t>
            </a:r>
          </a:p>
          <a:p>
            <a:pPr lvl="1"/>
            <a:r>
              <a:rPr lang="en-US" dirty="0"/>
              <a:t>One needs to reinstall all applications if you reinstall the OS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Reduce Local Computing Power</a:t>
            </a:r>
          </a:p>
        </p:txBody>
      </p:sp>
      <p:sp>
        <p:nvSpPr>
          <p:cNvPr id="3" name="Content Placeholder 2"/>
          <p:cNvSpPr>
            <a:spLocks noGrp="1"/>
          </p:cNvSpPr>
          <p:nvPr>
            <p:ph idx="1"/>
          </p:nvPr>
        </p:nvSpPr>
        <p:spPr/>
        <p:txBody>
          <a:bodyPr/>
          <a:lstStyle/>
          <a:p>
            <a:r>
              <a:rPr lang="en-US" dirty="0"/>
              <a:t>Using Cloud Computing services :</a:t>
            </a:r>
          </a:p>
          <a:p>
            <a:pPr lvl="1"/>
            <a:r>
              <a:rPr lang="en-US" dirty="0"/>
              <a:t>One can utilize the remote computing power in the cloud</a:t>
            </a:r>
          </a:p>
          <a:p>
            <a:pPr lvl="1"/>
            <a:r>
              <a:rPr lang="en-US" dirty="0"/>
              <a:t>One needs only basic computing power to connect to internet</a:t>
            </a:r>
          </a:p>
          <a:p>
            <a:pPr lvl="1"/>
            <a:r>
              <a:rPr lang="en-US" dirty="0"/>
              <a:t>Application in the cloud will automatically upgrade</a:t>
            </a:r>
            <a:br>
              <a:rPr lang="en-US" dirty="0"/>
            </a:br>
            <a:endParaRPr lang="en-US" dirty="0"/>
          </a:p>
          <a:p>
            <a:r>
              <a:rPr lang="en-US" dirty="0"/>
              <a:t>Some benefits :</a:t>
            </a:r>
          </a:p>
          <a:p>
            <a:pPr lvl="1"/>
            <a:r>
              <a:rPr lang="en-US" dirty="0"/>
              <a:t>One can access his/her applications anywhere through the Internet</a:t>
            </a:r>
          </a:p>
          <a:p>
            <a:pPr lvl="1"/>
            <a:r>
              <a:rPr lang="en-US" dirty="0"/>
              <a:t>One can dynamically request for computing power on demand</a:t>
            </a:r>
          </a:p>
          <a:p>
            <a:pPr lvl="1"/>
            <a:r>
              <a:rPr lang="en-US" dirty="0"/>
              <a:t>Application may need not to be reinstalled even reinstall the OS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Reduce Local Computing Power</a:t>
            </a:r>
          </a:p>
        </p:txBody>
      </p:sp>
      <p:sp>
        <p:nvSpPr>
          <p:cNvPr id="3" name="Content Placeholder 2"/>
          <p:cNvSpPr>
            <a:spLocks noGrp="1"/>
          </p:cNvSpPr>
          <p:nvPr>
            <p:ph idx="1"/>
          </p:nvPr>
        </p:nvSpPr>
        <p:spPr>
          <a:xfrm>
            <a:off x="457200" y="1600201"/>
            <a:ext cx="8229600" cy="533400"/>
          </a:xfrm>
        </p:spPr>
        <p:txBody>
          <a:bodyPr/>
          <a:lstStyle/>
          <a:p>
            <a:r>
              <a:rPr lang="en-US" dirty="0"/>
              <a:t>What dose cloud computing achieve ?</a:t>
            </a:r>
          </a:p>
        </p:txBody>
      </p:sp>
      <p:graphicFrame>
        <p:nvGraphicFramePr>
          <p:cNvPr id="5" name="Table 4"/>
          <p:cNvGraphicFramePr>
            <a:graphicFrameLocks noGrp="1"/>
          </p:cNvGraphicFramePr>
          <p:nvPr/>
        </p:nvGraphicFramePr>
        <p:xfrm>
          <a:off x="1333500" y="2133600"/>
          <a:ext cx="6477001" cy="2021840"/>
        </p:xfrm>
        <a:graphic>
          <a:graphicData uri="http://schemas.openxmlformats.org/drawingml/2006/table">
            <a:tbl>
              <a:tblPr firstRow="1" bandRow="1">
                <a:tableStyleId>{7DF18680-E054-41AD-8BC1-D1AEF772440D}</a:tableStyleId>
              </a:tblPr>
              <a:tblGrid>
                <a:gridCol w="1752601">
                  <a:extLst>
                    <a:ext uri="{9D8B030D-6E8A-4147-A177-3AD203B41FA5}">
                      <a16:colId xmlns:a16="http://schemas.microsoft.com/office/drawing/2014/main" val="20000"/>
                    </a:ext>
                  </a:extLst>
                </a:gridCol>
                <a:gridCol w="2362200">
                  <a:extLst>
                    <a:ext uri="{9D8B030D-6E8A-4147-A177-3AD203B41FA5}">
                      <a16:colId xmlns:a16="http://schemas.microsoft.com/office/drawing/2014/main" val="20001"/>
                    </a:ext>
                  </a:extLst>
                </a:gridCol>
                <a:gridCol w="2362200">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Hardware</a:t>
                      </a:r>
                      <a:r>
                        <a:rPr lang="en-US" b="1" i="1" baseline="0" dirty="0"/>
                        <a:t> Requirement</a:t>
                      </a:r>
                      <a:endParaRPr lang="en-US" b="1" i="1" dirty="0"/>
                    </a:p>
                  </a:txBody>
                  <a:tcPr anchor="ctr"/>
                </a:tc>
                <a:tc>
                  <a:txBody>
                    <a:bodyPr/>
                    <a:lstStyle/>
                    <a:p>
                      <a:pPr algn="l"/>
                      <a:r>
                        <a:rPr lang="en-US" i="1" dirty="0">
                          <a:solidFill>
                            <a:schemeClr val="tx1"/>
                          </a:solidFill>
                        </a:rPr>
                        <a:t>User needs to</a:t>
                      </a:r>
                      <a:r>
                        <a:rPr lang="en-US" i="1" baseline="0" dirty="0">
                          <a:solidFill>
                            <a:schemeClr val="tx1"/>
                          </a:solidFill>
                        </a:rPr>
                        <a:t> buy powerful hardware</a:t>
                      </a:r>
                      <a:endParaRPr lang="en-US" i="1" dirty="0">
                        <a:solidFill>
                          <a:schemeClr val="tx1"/>
                        </a:solidFill>
                      </a:endParaRPr>
                    </a:p>
                  </a:txBody>
                  <a:tcPr anchor="ctr"/>
                </a:tc>
                <a:tc>
                  <a:txBody>
                    <a:bodyPr/>
                    <a:lstStyle/>
                    <a:p>
                      <a:pPr algn="l"/>
                      <a:r>
                        <a:rPr lang="en-US" i="1" baseline="0" dirty="0">
                          <a:solidFill>
                            <a:schemeClr val="tx1"/>
                          </a:solidFill>
                        </a:rPr>
                        <a:t>Only basic hardware to connect to internet</a:t>
                      </a:r>
                      <a:endParaRPr lang="en-US" i="1" dirty="0">
                        <a:solidFill>
                          <a:schemeClr val="tx1"/>
                        </a:solidFill>
                      </a:endParaRPr>
                    </a:p>
                  </a:txBody>
                  <a:tcPr anchor="ctr"/>
                </a:tc>
                <a:extLst>
                  <a:ext uri="{0D108BD9-81ED-4DB2-BD59-A6C34878D82A}">
                    <a16:rowId xmlns:a16="http://schemas.microsoft.com/office/drawing/2014/main" val="10001"/>
                  </a:ext>
                </a:extLst>
              </a:tr>
              <a:tr h="370840">
                <a:tc>
                  <a:txBody>
                    <a:bodyPr/>
                    <a:lstStyle/>
                    <a:p>
                      <a:r>
                        <a:rPr lang="en-US" b="1" i="1" dirty="0"/>
                        <a:t>Software Requirement</a:t>
                      </a:r>
                    </a:p>
                  </a:txBody>
                  <a:tcPr anchor="ctr"/>
                </a:tc>
                <a:tc>
                  <a:txBody>
                    <a:bodyPr/>
                    <a:lstStyle/>
                    <a:p>
                      <a:pPr algn="l"/>
                      <a:r>
                        <a:rPr lang="en-US" i="1" dirty="0">
                          <a:solidFill>
                            <a:schemeClr val="tx1"/>
                          </a:solidFill>
                        </a:rPr>
                        <a:t>Install application</a:t>
                      </a:r>
                      <a:r>
                        <a:rPr lang="en-US" i="1" baseline="0" dirty="0">
                          <a:solidFill>
                            <a:schemeClr val="tx1"/>
                          </a:solidFill>
                        </a:rPr>
                        <a:t> in local computer</a:t>
                      </a:r>
                      <a:endParaRPr lang="en-US" i="1" dirty="0">
                        <a:solidFill>
                          <a:schemeClr val="tx1"/>
                        </a:solidFill>
                      </a:endParaRPr>
                    </a:p>
                  </a:txBody>
                  <a:tcPr anchor="ctr"/>
                </a:tc>
                <a:tc>
                  <a:txBody>
                    <a:bodyPr/>
                    <a:lstStyle/>
                    <a:p>
                      <a:pPr algn="l"/>
                      <a:r>
                        <a:rPr lang="en-US" i="1" dirty="0">
                          <a:solidFill>
                            <a:schemeClr val="tx1"/>
                          </a:solidFill>
                        </a:rPr>
                        <a:t>No local installation</a:t>
                      </a:r>
                      <a:r>
                        <a:rPr lang="en-US" i="1" baseline="0" dirty="0">
                          <a:solidFill>
                            <a:schemeClr val="tx1"/>
                          </a:solidFill>
                        </a:rPr>
                        <a:t> requirement</a:t>
                      </a:r>
                      <a:endParaRPr lang="en-US" i="1" dirty="0">
                        <a:solidFill>
                          <a:schemeClr val="tx1"/>
                        </a:solidFill>
                      </a:endParaRPr>
                    </a:p>
                  </a:txBody>
                  <a:tcPr anchor="ctr"/>
                </a:tc>
                <a:extLst>
                  <a:ext uri="{0D108BD9-81ED-4DB2-BD59-A6C34878D82A}">
                    <a16:rowId xmlns:a16="http://schemas.microsoft.com/office/drawing/2014/main" val="10002"/>
                  </a:ext>
                </a:extLst>
              </a:tr>
              <a:tr h="370840">
                <a:tc>
                  <a:txBody>
                    <a:bodyPr/>
                    <a:lstStyle/>
                    <a:p>
                      <a:r>
                        <a:rPr lang="en-US" b="1" i="1" dirty="0"/>
                        <a:t>Portability</a:t>
                      </a:r>
                    </a:p>
                  </a:txBody>
                  <a:tcPr anchor="ctr"/>
                </a:tc>
                <a:tc>
                  <a:txBody>
                    <a:bodyPr/>
                    <a:lstStyle/>
                    <a:p>
                      <a:pPr algn="l"/>
                      <a:r>
                        <a:rPr lang="en-US" i="1" dirty="0">
                          <a:solidFill>
                            <a:schemeClr val="tx1"/>
                          </a:solidFill>
                        </a:rPr>
                        <a:t>Hard to</a:t>
                      </a:r>
                      <a:r>
                        <a:rPr lang="en-US" i="1" baseline="0" dirty="0">
                          <a:solidFill>
                            <a:schemeClr val="tx1"/>
                          </a:solidFill>
                        </a:rPr>
                        <a:t> be portable</a:t>
                      </a:r>
                      <a:endParaRPr lang="en-US" i="1" dirty="0">
                        <a:solidFill>
                          <a:schemeClr val="tx1"/>
                        </a:solidFill>
                      </a:endParaRPr>
                    </a:p>
                  </a:txBody>
                  <a:tcPr anchor="ctr"/>
                </a:tc>
                <a:tc>
                  <a:txBody>
                    <a:bodyPr/>
                    <a:lstStyle/>
                    <a:p>
                      <a:pPr algn="l"/>
                      <a:r>
                        <a:rPr lang="en-US" i="1" dirty="0">
                          <a:solidFill>
                            <a:schemeClr val="tx1"/>
                          </a:solidFill>
                        </a:rPr>
                        <a:t>Natively</a:t>
                      </a:r>
                      <a:r>
                        <a:rPr lang="en-US" i="1" baseline="0" dirty="0">
                          <a:solidFill>
                            <a:schemeClr val="tx1"/>
                          </a:solidFill>
                        </a:rPr>
                        <a:t> portable</a:t>
                      </a:r>
                      <a:endParaRPr lang="en-US" i="1" dirty="0">
                        <a:solidFill>
                          <a:schemeClr val="tx1"/>
                        </a:solidFill>
                      </a:endParaRPr>
                    </a:p>
                  </a:txBody>
                  <a:tcPr anchor="ctr"/>
                </a:tc>
                <a:extLst>
                  <a:ext uri="{0D108BD9-81ED-4DB2-BD59-A6C34878D82A}">
                    <a16:rowId xmlns:a16="http://schemas.microsoft.com/office/drawing/2014/main" val="10003"/>
                  </a:ext>
                </a:extLst>
              </a:tr>
            </a:tbl>
          </a:graphicData>
        </a:graphic>
      </p:graphicFrame>
      <p:pic>
        <p:nvPicPr>
          <p:cNvPr id="50178" name="Picture 2" descr="http://www.cloudtopweb.com/images/cloud-computing.jpg"/>
          <p:cNvPicPr>
            <a:picLocks noChangeAspect="1" noChangeArrowheads="1"/>
          </p:cNvPicPr>
          <p:nvPr/>
        </p:nvPicPr>
        <p:blipFill>
          <a:blip r:embed="rId2" cstate="print"/>
          <a:srcRect/>
          <a:stretch>
            <a:fillRect/>
          </a:stretch>
        </p:blipFill>
        <p:spPr bwMode="auto">
          <a:xfrm>
            <a:off x="2939248" y="4343400"/>
            <a:ext cx="3265505" cy="22677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Local Storage Power</a:t>
            </a:r>
          </a:p>
        </p:txBody>
      </p:sp>
      <p:sp>
        <p:nvSpPr>
          <p:cNvPr id="3" name="Content Placeholder 2"/>
          <p:cNvSpPr>
            <a:spLocks noGrp="1"/>
          </p:cNvSpPr>
          <p:nvPr>
            <p:ph idx="1"/>
          </p:nvPr>
        </p:nvSpPr>
        <p:spPr/>
        <p:txBody>
          <a:bodyPr/>
          <a:lstStyle/>
          <a:p>
            <a:r>
              <a:rPr lang="en-US" dirty="0"/>
              <a:t>Traditional local storage power requirement :</a:t>
            </a:r>
          </a:p>
          <a:p>
            <a:pPr lvl="1"/>
            <a:r>
              <a:rPr lang="en-US" dirty="0"/>
              <a:t>User programs and data files are stored in local devices</a:t>
            </a:r>
          </a:p>
          <a:p>
            <a:pPr lvl="1"/>
            <a:r>
              <a:rPr lang="en-US" dirty="0"/>
              <a:t>User has to backup data regularly preventing hardware damage</a:t>
            </a:r>
            <a:br>
              <a:rPr lang="en-US" dirty="0"/>
            </a:br>
            <a:endParaRPr lang="en-US" dirty="0"/>
          </a:p>
          <a:p>
            <a:r>
              <a:rPr lang="en-US" dirty="0"/>
              <a:t>Some drawbacks :</a:t>
            </a:r>
          </a:p>
          <a:p>
            <a:pPr lvl="1"/>
            <a:r>
              <a:rPr lang="en-US" dirty="0"/>
              <a:t>Storage space may not enough for burst data requirement</a:t>
            </a:r>
          </a:p>
          <a:p>
            <a:pPr lvl="1"/>
            <a:r>
              <a:rPr lang="en-US" dirty="0"/>
              <a:t>Storage space may be over needed which result in resource waste</a:t>
            </a:r>
          </a:p>
          <a:p>
            <a:pPr lvl="1"/>
            <a:r>
              <a:rPr lang="en-US" dirty="0"/>
              <a:t>Data consistency is hard to maintain between computers</a:t>
            </a:r>
          </a:p>
          <a:p>
            <a:pPr lvl="1"/>
            <a:r>
              <a:rPr lang="en-US" dirty="0"/>
              <a:t>Need to sacrifice part of storage space for data backup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879488"/>
          </a:xfrm>
        </p:spPr>
        <p:txBody>
          <a:bodyPr>
            <a:normAutofit/>
          </a:bodyPr>
          <a:lstStyle/>
          <a:p>
            <a:r>
              <a:rPr lang="en-US" i="0" dirty="0"/>
              <a:t>Benefit from cloud computing </a:t>
            </a:r>
          </a:p>
        </p:txBody>
      </p:sp>
      <p:sp>
        <p:nvSpPr>
          <p:cNvPr id="3" name="Text Placeholder 2"/>
          <p:cNvSpPr>
            <a:spLocks noGrp="1"/>
          </p:cNvSpPr>
          <p:nvPr>
            <p:ph type="body" idx="1"/>
          </p:nvPr>
        </p:nvSpPr>
        <p:spPr/>
        <p:txBody>
          <a:bodyPr/>
          <a:lstStyle/>
          <a:p>
            <a:r>
              <a:rPr lang="en-US" dirty="0">
                <a:solidFill>
                  <a:srgbClr val="C00000"/>
                </a:solidFill>
              </a:rPr>
              <a:t>What can we gain from cloud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Local Storage Power</a:t>
            </a:r>
          </a:p>
        </p:txBody>
      </p:sp>
      <p:sp>
        <p:nvSpPr>
          <p:cNvPr id="3" name="Content Placeholder 2"/>
          <p:cNvSpPr>
            <a:spLocks noGrp="1"/>
          </p:cNvSpPr>
          <p:nvPr>
            <p:ph idx="1"/>
          </p:nvPr>
        </p:nvSpPr>
        <p:spPr/>
        <p:txBody>
          <a:bodyPr/>
          <a:lstStyle/>
          <a:p>
            <a:r>
              <a:rPr lang="en-US" dirty="0"/>
              <a:t>Using Cloud Computing services :</a:t>
            </a:r>
          </a:p>
          <a:p>
            <a:pPr lvl="1"/>
            <a:r>
              <a:rPr lang="en-US" dirty="0"/>
              <a:t>User programs and data files are stored in the cloud</a:t>
            </a:r>
          </a:p>
          <a:p>
            <a:pPr lvl="1"/>
            <a:r>
              <a:rPr lang="en-US" dirty="0"/>
              <a:t>Cloud service provider will guarantee the data availability</a:t>
            </a:r>
            <a:br>
              <a:rPr lang="en-US" dirty="0"/>
            </a:br>
            <a:endParaRPr lang="en-US" dirty="0"/>
          </a:p>
          <a:p>
            <a:r>
              <a:rPr lang="en-US" dirty="0"/>
              <a:t>Some benefits :</a:t>
            </a:r>
          </a:p>
          <a:p>
            <a:pPr lvl="1"/>
            <a:r>
              <a:rPr lang="en-US" dirty="0"/>
              <a:t>One can dynamically allocate storage space on demand</a:t>
            </a:r>
          </a:p>
          <a:p>
            <a:pPr lvl="1"/>
            <a:r>
              <a:rPr lang="en-US" dirty="0"/>
              <a:t>One can access data anywhere through the Internet</a:t>
            </a:r>
          </a:p>
          <a:p>
            <a:pPr lvl="1"/>
            <a:r>
              <a:rPr lang="en-US" dirty="0"/>
              <a:t>No need to care about data consistency between computers</a:t>
            </a:r>
          </a:p>
          <a:p>
            <a:pPr lvl="1"/>
            <a:r>
              <a:rPr lang="en-US" dirty="0"/>
              <a:t>No need to care about data loss due to hardware damage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Local Storage Power</a:t>
            </a:r>
          </a:p>
        </p:txBody>
      </p:sp>
      <p:graphicFrame>
        <p:nvGraphicFramePr>
          <p:cNvPr id="5" name="Table 4"/>
          <p:cNvGraphicFramePr>
            <a:graphicFrameLocks noGrp="1"/>
          </p:cNvGraphicFramePr>
          <p:nvPr/>
        </p:nvGraphicFramePr>
        <p:xfrm>
          <a:off x="1333500" y="2133600"/>
          <a:ext cx="6477001" cy="2021840"/>
        </p:xfrm>
        <a:graphic>
          <a:graphicData uri="http://schemas.openxmlformats.org/drawingml/2006/table">
            <a:tbl>
              <a:tblPr firstRow="1" bandRow="1">
                <a:tableStyleId>{7DF18680-E054-41AD-8BC1-D1AEF772440D}</a:tableStyleId>
              </a:tblPr>
              <a:tblGrid>
                <a:gridCol w="1714500">
                  <a:extLst>
                    <a:ext uri="{9D8B030D-6E8A-4147-A177-3AD203B41FA5}">
                      <a16:colId xmlns:a16="http://schemas.microsoft.com/office/drawing/2014/main" val="20000"/>
                    </a:ext>
                  </a:extLst>
                </a:gridCol>
                <a:gridCol w="2286000">
                  <a:extLst>
                    <a:ext uri="{9D8B030D-6E8A-4147-A177-3AD203B41FA5}">
                      <a16:colId xmlns:a16="http://schemas.microsoft.com/office/drawing/2014/main" val="20001"/>
                    </a:ext>
                  </a:extLst>
                </a:gridCol>
                <a:gridCol w="2476501">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Storage Space</a:t>
                      </a:r>
                    </a:p>
                  </a:txBody>
                  <a:tcPr anchor="ctr"/>
                </a:tc>
                <a:tc>
                  <a:txBody>
                    <a:bodyPr/>
                    <a:lstStyle/>
                    <a:p>
                      <a:pPr algn="l"/>
                      <a:r>
                        <a:rPr lang="en-US" i="1" dirty="0">
                          <a:solidFill>
                            <a:schemeClr val="tx1"/>
                          </a:solidFill>
                        </a:rPr>
                        <a:t>Limited to local disk</a:t>
                      </a:r>
                      <a:r>
                        <a:rPr lang="en-US" i="1" baseline="0" dirty="0">
                          <a:solidFill>
                            <a:schemeClr val="tx1"/>
                          </a:solidFill>
                        </a:rPr>
                        <a:t>, may be under utilized</a:t>
                      </a:r>
                      <a:endParaRPr lang="en-US" i="1" dirty="0">
                        <a:solidFill>
                          <a:schemeClr val="tx1"/>
                        </a:solidFill>
                      </a:endParaRPr>
                    </a:p>
                  </a:txBody>
                  <a:tcPr anchor="ctr"/>
                </a:tc>
                <a:tc>
                  <a:txBody>
                    <a:bodyPr/>
                    <a:lstStyle/>
                    <a:p>
                      <a:pPr algn="l"/>
                      <a:r>
                        <a:rPr lang="en-US" i="1" dirty="0">
                          <a:solidFill>
                            <a:schemeClr val="tx1"/>
                          </a:solidFill>
                        </a:rPr>
                        <a:t>Dynamically allocated on demand</a:t>
                      </a:r>
                    </a:p>
                  </a:txBody>
                  <a:tcPr anchor="ctr"/>
                </a:tc>
                <a:extLst>
                  <a:ext uri="{0D108BD9-81ED-4DB2-BD59-A6C34878D82A}">
                    <a16:rowId xmlns:a16="http://schemas.microsoft.com/office/drawing/2014/main" val="10001"/>
                  </a:ext>
                </a:extLst>
              </a:tr>
              <a:tr h="370840">
                <a:tc>
                  <a:txBody>
                    <a:bodyPr/>
                    <a:lstStyle/>
                    <a:p>
                      <a:r>
                        <a:rPr lang="en-US" b="1" i="1" dirty="0"/>
                        <a:t>Storage Data Consistency</a:t>
                      </a:r>
                    </a:p>
                  </a:txBody>
                  <a:tcPr anchor="ctr"/>
                </a:tc>
                <a:tc>
                  <a:txBody>
                    <a:bodyPr/>
                    <a:lstStyle/>
                    <a:p>
                      <a:pPr algn="l"/>
                      <a:r>
                        <a:rPr lang="en-US" i="1" dirty="0">
                          <a:solidFill>
                            <a:schemeClr val="tx1"/>
                          </a:solidFill>
                        </a:rPr>
                        <a:t>Difficult to</a:t>
                      </a:r>
                      <a:r>
                        <a:rPr lang="en-US" i="1" baseline="0" dirty="0">
                          <a:solidFill>
                            <a:schemeClr val="tx1"/>
                          </a:solidFill>
                        </a:rPr>
                        <a:t> maintain data consistency</a:t>
                      </a:r>
                      <a:endParaRPr lang="en-US" i="1" dirty="0">
                        <a:solidFill>
                          <a:schemeClr val="tx1"/>
                        </a:solidFill>
                      </a:endParaRPr>
                    </a:p>
                  </a:txBody>
                  <a:tcPr anchor="ctr"/>
                </a:tc>
                <a:tc>
                  <a:txBody>
                    <a:bodyPr/>
                    <a:lstStyle/>
                    <a:p>
                      <a:pPr algn="l"/>
                      <a:r>
                        <a:rPr lang="en-US" i="1" dirty="0">
                          <a:solidFill>
                            <a:schemeClr val="tx1"/>
                          </a:solidFill>
                        </a:rPr>
                        <a:t>Data consistency maintained by cloud</a:t>
                      </a:r>
                    </a:p>
                  </a:txBody>
                  <a:tcPr anchor="ctr"/>
                </a:tc>
                <a:extLst>
                  <a:ext uri="{0D108BD9-81ED-4DB2-BD59-A6C34878D82A}">
                    <a16:rowId xmlns:a16="http://schemas.microsoft.com/office/drawing/2014/main" val="10002"/>
                  </a:ext>
                </a:extLst>
              </a:tr>
              <a:tr h="370840">
                <a:tc>
                  <a:txBody>
                    <a:bodyPr/>
                    <a:lstStyle/>
                    <a:p>
                      <a:r>
                        <a:rPr lang="en-US" b="1" i="1" dirty="0"/>
                        <a:t>Availability</a:t>
                      </a:r>
                    </a:p>
                  </a:txBody>
                  <a:tcPr anchor="ctr"/>
                </a:tc>
                <a:tc>
                  <a:txBody>
                    <a:bodyPr/>
                    <a:lstStyle/>
                    <a:p>
                      <a:pPr algn="l"/>
                      <a:r>
                        <a:rPr lang="en-US" i="1" dirty="0">
                          <a:solidFill>
                            <a:schemeClr val="tx1"/>
                          </a:solidFill>
                        </a:rPr>
                        <a:t>Regular user</a:t>
                      </a:r>
                      <a:r>
                        <a:rPr lang="en-US" i="1" baseline="0" dirty="0">
                          <a:solidFill>
                            <a:schemeClr val="tx1"/>
                          </a:solidFill>
                        </a:rPr>
                        <a:t> </a:t>
                      </a:r>
                      <a:r>
                        <a:rPr lang="en-US" i="1" dirty="0">
                          <a:solidFill>
                            <a:schemeClr val="tx1"/>
                          </a:solidFill>
                        </a:rPr>
                        <a:t>backup</a:t>
                      </a:r>
                    </a:p>
                  </a:txBody>
                  <a:tcPr anchor="ctr"/>
                </a:tc>
                <a:tc>
                  <a:txBody>
                    <a:bodyPr/>
                    <a:lstStyle/>
                    <a:p>
                      <a:pPr algn="l"/>
                      <a:r>
                        <a:rPr lang="en-US" i="1" dirty="0">
                          <a:solidFill>
                            <a:schemeClr val="tx1"/>
                          </a:solidFill>
                        </a:rPr>
                        <a:t>Cloud service guarantee</a:t>
                      </a:r>
                    </a:p>
                  </a:txBody>
                  <a:tcPr anchor="ctr"/>
                </a:tc>
                <a:extLst>
                  <a:ext uri="{0D108BD9-81ED-4DB2-BD59-A6C34878D82A}">
                    <a16:rowId xmlns:a16="http://schemas.microsoft.com/office/drawing/2014/main" val="10003"/>
                  </a:ext>
                </a:extLst>
              </a:tr>
            </a:tbl>
          </a:graphicData>
        </a:graphic>
      </p:graphicFrame>
      <p:sp>
        <p:nvSpPr>
          <p:cNvPr id="6" name="Content Placeholder 2"/>
          <p:cNvSpPr>
            <a:spLocks noGrp="1"/>
          </p:cNvSpPr>
          <p:nvPr>
            <p:ph idx="1"/>
          </p:nvPr>
        </p:nvSpPr>
        <p:spPr>
          <a:xfrm>
            <a:off x="457200" y="1600201"/>
            <a:ext cx="8229600" cy="533400"/>
          </a:xfrm>
        </p:spPr>
        <p:txBody>
          <a:bodyPr/>
          <a:lstStyle/>
          <a:p>
            <a:r>
              <a:rPr lang="en-US" dirty="0"/>
              <a:t>What dose cloud computing achieve ?</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Variety of End Devices</a:t>
            </a:r>
          </a:p>
        </p:txBody>
      </p:sp>
      <p:sp>
        <p:nvSpPr>
          <p:cNvPr id="3" name="Content Placeholder 2"/>
          <p:cNvSpPr>
            <a:spLocks noGrp="1"/>
          </p:cNvSpPr>
          <p:nvPr>
            <p:ph idx="1"/>
          </p:nvPr>
        </p:nvSpPr>
        <p:spPr/>
        <p:txBody>
          <a:bodyPr/>
          <a:lstStyle/>
          <a:p>
            <a:r>
              <a:rPr lang="en-US" dirty="0"/>
              <a:t>Traditional computing resource :</a:t>
            </a:r>
          </a:p>
          <a:p>
            <a:pPr lvl="1"/>
            <a:r>
              <a:rPr lang="en-US" dirty="0"/>
              <a:t>One can connect to the Internet by personal computer</a:t>
            </a:r>
          </a:p>
          <a:p>
            <a:pPr lvl="1"/>
            <a:r>
              <a:rPr lang="en-US" dirty="0"/>
              <a:t>Only personal computer can deliver reasonable computing power</a:t>
            </a:r>
          </a:p>
          <a:p>
            <a:pPr lvl="1"/>
            <a:r>
              <a:rPr lang="en-US" dirty="0"/>
              <a:t>Small devices cannot perform incentive computation due to their power and hardware limitation</a:t>
            </a:r>
            <a:br>
              <a:rPr lang="en-US" dirty="0"/>
            </a:br>
            <a:endParaRPr lang="en-US" dirty="0"/>
          </a:p>
          <a:p>
            <a:r>
              <a:rPr lang="en-US" dirty="0"/>
              <a:t>Some drawbacks :</a:t>
            </a:r>
          </a:p>
          <a:p>
            <a:pPr lvl="1"/>
            <a:r>
              <a:rPr lang="en-US" dirty="0"/>
              <a:t>Computing power is not portable</a:t>
            </a:r>
          </a:p>
          <a:p>
            <a:pPr lvl="1"/>
            <a:r>
              <a:rPr lang="en-US" dirty="0"/>
              <a:t>Small devices can only perform simplified works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Variety of End Devices</a:t>
            </a:r>
          </a:p>
        </p:txBody>
      </p:sp>
      <p:sp>
        <p:nvSpPr>
          <p:cNvPr id="3" name="Content Placeholder 2"/>
          <p:cNvSpPr>
            <a:spLocks noGrp="1"/>
          </p:cNvSpPr>
          <p:nvPr>
            <p:ph idx="1"/>
          </p:nvPr>
        </p:nvSpPr>
        <p:spPr>
          <a:xfrm>
            <a:off x="457200" y="1600200"/>
            <a:ext cx="8458200" cy="4525963"/>
          </a:xfrm>
        </p:spPr>
        <p:txBody>
          <a:bodyPr/>
          <a:lstStyle/>
          <a:p>
            <a:r>
              <a:rPr lang="en-US" dirty="0"/>
              <a:t>Devices collaborate with Cloud services :</a:t>
            </a:r>
          </a:p>
          <a:p>
            <a:pPr lvl="1"/>
            <a:r>
              <a:rPr lang="en-US" dirty="0"/>
              <a:t>Device connects to the Internet through wireless network</a:t>
            </a:r>
          </a:p>
          <a:p>
            <a:pPr lvl="1"/>
            <a:r>
              <a:rPr lang="en-US" dirty="0"/>
              <a:t>Device accesses cloud services through web service interface</a:t>
            </a:r>
          </a:p>
          <a:p>
            <a:pPr lvl="1"/>
            <a:r>
              <a:rPr lang="en-US" dirty="0"/>
              <a:t>Device sends computing incentive jobs into cloud and wait for results</a:t>
            </a:r>
            <a:br>
              <a:rPr lang="en-US" dirty="0"/>
            </a:br>
            <a:endParaRPr lang="en-US" dirty="0"/>
          </a:p>
          <a:p>
            <a:r>
              <a:rPr lang="en-US" dirty="0"/>
              <a:t>Some benefits :</a:t>
            </a:r>
          </a:p>
          <a:p>
            <a:pPr lvl="1"/>
            <a:r>
              <a:rPr lang="en-US" dirty="0"/>
              <a:t>User can easily access cloud service through small devices</a:t>
            </a:r>
          </a:p>
          <a:p>
            <a:pPr lvl="1"/>
            <a:r>
              <a:rPr lang="en-US" dirty="0"/>
              <a:t>User can access almost unlimited computing power anywhere</a:t>
            </a:r>
          </a:p>
          <a:p>
            <a:pPr lvl="1"/>
            <a:r>
              <a:rPr lang="en-US" dirty="0"/>
              <a:t>Small devices can be intelligently managed through cloud</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Variety of End Devices</a:t>
            </a:r>
          </a:p>
        </p:txBody>
      </p:sp>
      <p:graphicFrame>
        <p:nvGraphicFramePr>
          <p:cNvPr id="6" name="Table 5"/>
          <p:cNvGraphicFramePr>
            <a:graphicFrameLocks noGrp="1"/>
          </p:cNvGraphicFramePr>
          <p:nvPr/>
        </p:nvGraphicFramePr>
        <p:xfrm>
          <a:off x="1333500" y="2133600"/>
          <a:ext cx="6477001" cy="1925320"/>
        </p:xfrm>
        <a:graphic>
          <a:graphicData uri="http://schemas.openxmlformats.org/drawingml/2006/table">
            <a:tbl>
              <a:tblPr firstRow="1" bandRow="1">
                <a:tableStyleId>{7DF18680-E054-41AD-8BC1-D1AEF772440D}</a:tableStyleId>
              </a:tblPr>
              <a:tblGrid>
                <a:gridCol w="1638300">
                  <a:extLst>
                    <a:ext uri="{9D8B030D-6E8A-4147-A177-3AD203B41FA5}">
                      <a16:colId xmlns:a16="http://schemas.microsoft.com/office/drawing/2014/main" val="20000"/>
                    </a:ext>
                  </a:extLst>
                </a:gridCol>
                <a:gridCol w="2286000">
                  <a:extLst>
                    <a:ext uri="{9D8B030D-6E8A-4147-A177-3AD203B41FA5}">
                      <a16:colId xmlns:a16="http://schemas.microsoft.com/office/drawing/2014/main" val="20001"/>
                    </a:ext>
                  </a:extLst>
                </a:gridCol>
                <a:gridCol w="2552701">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Computing Power</a:t>
                      </a:r>
                    </a:p>
                  </a:txBody>
                  <a:tcPr anchor="ctr"/>
                </a:tc>
                <a:tc>
                  <a:txBody>
                    <a:bodyPr/>
                    <a:lstStyle/>
                    <a:p>
                      <a:pPr algn="l"/>
                      <a:r>
                        <a:rPr lang="en-US" i="1" dirty="0">
                          <a:solidFill>
                            <a:schemeClr val="tx1"/>
                          </a:solidFill>
                        </a:rPr>
                        <a:t>Only</a:t>
                      </a:r>
                      <a:r>
                        <a:rPr lang="en-US" i="1" baseline="0" dirty="0">
                          <a:solidFill>
                            <a:schemeClr val="tx1"/>
                          </a:solidFill>
                        </a:rPr>
                        <a:t> accessed through desktop computer</a:t>
                      </a:r>
                      <a:endParaRPr lang="en-US" i="1" dirty="0">
                        <a:solidFill>
                          <a:schemeClr val="tx1"/>
                        </a:solidFill>
                      </a:endParaRPr>
                    </a:p>
                  </a:txBody>
                  <a:tcPr anchor="ctr"/>
                </a:tc>
                <a:tc>
                  <a:txBody>
                    <a:bodyPr/>
                    <a:lstStyle/>
                    <a:p>
                      <a:pPr algn="l"/>
                      <a:r>
                        <a:rPr lang="en-US" i="1" dirty="0">
                          <a:solidFill>
                            <a:schemeClr val="tx1"/>
                          </a:solidFill>
                        </a:rPr>
                        <a:t>Accessed</a:t>
                      </a:r>
                      <a:r>
                        <a:rPr lang="en-US" i="1" baseline="0" dirty="0">
                          <a:solidFill>
                            <a:schemeClr val="tx1"/>
                          </a:solidFill>
                        </a:rPr>
                        <a:t> through small smart devices</a:t>
                      </a:r>
                      <a:endParaRPr lang="en-US" i="1" dirty="0">
                        <a:solidFill>
                          <a:schemeClr val="tx1"/>
                        </a:solidFill>
                      </a:endParaRPr>
                    </a:p>
                  </a:txBody>
                  <a:tcPr anchor="ctr"/>
                </a:tc>
                <a:extLst>
                  <a:ext uri="{0D108BD9-81ED-4DB2-BD59-A6C34878D82A}">
                    <a16:rowId xmlns:a16="http://schemas.microsoft.com/office/drawing/2014/main" val="10001"/>
                  </a:ext>
                </a:extLst>
              </a:tr>
              <a:tr h="370840">
                <a:tc>
                  <a:txBody>
                    <a:bodyPr/>
                    <a:lstStyle/>
                    <a:p>
                      <a:r>
                        <a:rPr lang="en-US" b="1" i="1" dirty="0"/>
                        <a:t>Small</a:t>
                      </a:r>
                      <a:r>
                        <a:rPr lang="en-US" b="1" i="1" baseline="0" dirty="0"/>
                        <a:t> Device Intelligence</a:t>
                      </a:r>
                      <a:endParaRPr lang="en-US" b="1" i="1" dirty="0"/>
                    </a:p>
                  </a:txBody>
                  <a:tcPr anchor="ctr"/>
                </a:tc>
                <a:tc>
                  <a:txBody>
                    <a:bodyPr/>
                    <a:lstStyle/>
                    <a:p>
                      <a:pPr algn="l"/>
                      <a:r>
                        <a:rPr lang="en-US" i="1" dirty="0">
                          <a:solidFill>
                            <a:schemeClr val="tx1"/>
                          </a:solidFill>
                        </a:rPr>
                        <a:t>Functionalities</a:t>
                      </a:r>
                      <a:r>
                        <a:rPr lang="en-US" i="1" baseline="0" dirty="0">
                          <a:solidFill>
                            <a:schemeClr val="tx1"/>
                          </a:solidFill>
                        </a:rPr>
                        <a:t> was limited due to their power consumption</a:t>
                      </a:r>
                      <a:endParaRPr lang="en-US" i="1" dirty="0">
                        <a:solidFill>
                          <a:schemeClr val="tx1"/>
                        </a:solidFill>
                      </a:endParaRPr>
                    </a:p>
                  </a:txBody>
                  <a:tcPr anchor="ctr"/>
                </a:tc>
                <a:tc>
                  <a:txBody>
                    <a:bodyPr/>
                    <a:lstStyle/>
                    <a:p>
                      <a:pPr algn="l"/>
                      <a:r>
                        <a:rPr lang="en-US" i="1" dirty="0">
                          <a:solidFill>
                            <a:schemeClr val="tx1"/>
                          </a:solidFill>
                        </a:rPr>
                        <a:t>Shift</a:t>
                      </a:r>
                      <a:r>
                        <a:rPr lang="en-US" i="1" baseline="0" dirty="0">
                          <a:solidFill>
                            <a:schemeClr val="tx1"/>
                          </a:solidFill>
                        </a:rPr>
                        <a:t> computing incentive jobs into cloud, and then wait for results</a:t>
                      </a:r>
                      <a:endParaRPr lang="en-US" i="1" dirty="0">
                        <a:solidFill>
                          <a:schemeClr val="tx1"/>
                        </a:solidFill>
                      </a:endParaRPr>
                    </a:p>
                  </a:txBody>
                  <a:tcPr anchor="ctr"/>
                </a:tc>
                <a:extLst>
                  <a:ext uri="{0D108BD9-81ED-4DB2-BD59-A6C34878D82A}">
                    <a16:rowId xmlns:a16="http://schemas.microsoft.com/office/drawing/2014/main" val="10002"/>
                  </a:ext>
                </a:extLst>
              </a:tr>
            </a:tbl>
          </a:graphicData>
        </a:graphic>
      </p:graphicFrame>
      <p:sp>
        <p:nvSpPr>
          <p:cNvPr id="7" name="Content Placeholder 2"/>
          <p:cNvSpPr>
            <a:spLocks noGrp="1"/>
          </p:cNvSpPr>
          <p:nvPr>
            <p:ph idx="1"/>
          </p:nvPr>
        </p:nvSpPr>
        <p:spPr>
          <a:xfrm>
            <a:off x="457200" y="1600201"/>
            <a:ext cx="8229600" cy="533400"/>
          </a:xfrm>
        </p:spPr>
        <p:txBody>
          <a:bodyPr/>
          <a:lstStyle/>
          <a:p>
            <a:r>
              <a:rPr lang="en-US" dirty="0"/>
              <a:t>What dose cloud computing achieve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3" name="Content Placeholder 2"/>
          <p:cNvSpPr>
            <a:spLocks noGrp="1"/>
          </p:cNvSpPr>
          <p:nvPr>
            <p:ph idx="1"/>
          </p:nvPr>
        </p:nvSpPr>
        <p:spPr/>
        <p:txBody>
          <a:bodyPr/>
          <a:lstStyle/>
          <a:p>
            <a:pPr>
              <a:buClr>
                <a:schemeClr val="bg1">
                  <a:lumMod val="75000"/>
                </a:schemeClr>
              </a:buClr>
            </a:pPr>
            <a:r>
              <a:rPr lang="en-US" dirty="0">
                <a:solidFill>
                  <a:schemeClr val="bg1">
                    <a:lumMod val="75000"/>
                  </a:schemeClr>
                </a:solidFill>
              </a:rPr>
              <a:t>What is Cloud Computing ?</a:t>
            </a:r>
          </a:p>
          <a:p>
            <a:pPr lvl="1">
              <a:buClr>
                <a:schemeClr val="bg1">
                  <a:lumMod val="75000"/>
                </a:schemeClr>
              </a:buClr>
            </a:pPr>
            <a:r>
              <a:rPr lang="en-US" dirty="0">
                <a:solidFill>
                  <a:schemeClr val="bg1">
                    <a:lumMod val="75000"/>
                  </a:schemeClr>
                </a:solidFill>
              </a:rPr>
              <a:t>Different perspectives</a:t>
            </a:r>
          </a:p>
          <a:p>
            <a:pPr lvl="1">
              <a:buClr>
                <a:schemeClr val="bg1">
                  <a:lumMod val="75000"/>
                </a:schemeClr>
              </a:buClr>
            </a:pPr>
            <a:r>
              <a:rPr lang="en-US" dirty="0">
                <a:solidFill>
                  <a:schemeClr val="bg1">
                    <a:lumMod val="75000"/>
                  </a:schemeClr>
                </a:solidFill>
              </a:rPr>
              <a:t>Properties and characteristics</a:t>
            </a:r>
          </a:p>
          <a:p>
            <a:pPr lvl="1">
              <a:buClr>
                <a:schemeClr val="bg1">
                  <a:lumMod val="75000"/>
                </a:schemeClr>
              </a:buClr>
            </a:pPr>
            <a:r>
              <a:rPr lang="en-US" dirty="0">
                <a:solidFill>
                  <a:schemeClr val="bg1">
                    <a:lumMod val="75000"/>
                  </a:schemeClr>
                </a:solidFill>
              </a:rPr>
              <a:t>Benefits from cloud computing</a:t>
            </a:r>
          </a:p>
          <a:p>
            <a:endParaRPr lang="en-US" dirty="0"/>
          </a:p>
          <a:p>
            <a:r>
              <a:rPr lang="en-US" dirty="0"/>
              <a:t>Service and deployment models</a:t>
            </a:r>
          </a:p>
          <a:p>
            <a:pPr lvl="1"/>
            <a:r>
              <a:rPr lang="en-US" dirty="0"/>
              <a:t>Three service models</a:t>
            </a:r>
          </a:p>
          <a:p>
            <a:pPr lvl="1"/>
            <a:r>
              <a:rPr lang="en-US" dirty="0"/>
              <a:t>Four deployment models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solidFill>
                  <a:srgbClr val="C00000"/>
                </a:solidFill>
              </a:rPr>
              <a:t>Choose the service you need.</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 Overview</a:t>
            </a:r>
          </a:p>
        </p:txBody>
      </p:sp>
      <p:sp>
        <p:nvSpPr>
          <p:cNvPr id="3" name="Content Placeholder 2"/>
          <p:cNvSpPr>
            <a:spLocks noGrp="1"/>
          </p:cNvSpPr>
          <p:nvPr>
            <p:ph idx="1"/>
          </p:nvPr>
        </p:nvSpPr>
        <p:spPr>
          <a:xfrm>
            <a:off x="457200" y="1600200"/>
            <a:ext cx="7924800" cy="4876800"/>
          </a:xfrm>
        </p:spPr>
        <p:txBody>
          <a:bodyPr>
            <a:normAutofit/>
          </a:bodyPr>
          <a:lstStyle/>
          <a:p>
            <a:r>
              <a:rPr lang="en-US" dirty="0"/>
              <a:t>What if you want to have an IT department ?</a:t>
            </a:r>
          </a:p>
          <a:p>
            <a:pPr lvl="1"/>
            <a:r>
              <a:rPr lang="en-US" dirty="0"/>
              <a:t>Similar to </a:t>
            </a:r>
            <a:r>
              <a:rPr lang="en-US" b="1" i="1" dirty="0"/>
              <a:t>build a new house </a:t>
            </a:r>
            <a:r>
              <a:rPr lang="en-US" dirty="0"/>
              <a:t>in previous analogy</a:t>
            </a:r>
          </a:p>
          <a:p>
            <a:pPr lvl="2"/>
            <a:r>
              <a:rPr lang="en-US" dirty="0"/>
              <a:t>You can rent some virtualized infrastructure and build up your own IT system among those resources, which may be fully controlled.</a:t>
            </a:r>
          </a:p>
          <a:p>
            <a:pPr lvl="2"/>
            <a:r>
              <a:rPr lang="en-US" dirty="0"/>
              <a:t>Technical speaking, use the </a:t>
            </a:r>
            <a:r>
              <a:rPr lang="en-US" b="1" i="1" dirty="0"/>
              <a:t>Infrastructure as a Service (</a:t>
            </a:r>
            <a:r>
              <a:rPr lang="en-US" b="1" i="1" dirty="0" err="1"/>
              <a:t>IaaS</a:t>
            </a:r>
            <a:r>
              <a:rPr lang="en-US" b="1" i="1" dirty="0"/>
              <a:t>)</a:t>
            </a:r>
            <a:r>
              <a:rPr lang="en-US" dirty="0"/>
              <a:t> solution.</a:t>
            </a:r>
          </a:p>
          <a:p>
            <a:pPr lvl="1"/>
            <a:r>
              <a:rPr lang="en-US" dirty="0"/>
              <a:t>Similar to </a:t>
            </a:r>
            <a:r>
              <a:rPr lang="en-US" b="1" i="1" dirty="0"/>
              <a:t>buy an empty house </a:t>
            </a:r>
            <a:r>
              <a:rPr lang="en-US" dirty="0"/>
              <a:t>in previous analogy</a:t>
            </a:r>
          </a:p>
          <a:p>
            <a:pPr lvl="2"/>
            <a:r>
              <a:rPr lang="en-US" dirty="0"/>
              <a:t>You can directly develop your IT system through one cloud platform, and do not care about any lower level resource management.</a:t>
            </a:r>
          </a:p>
          <a:p>
            <a:pPr lvl="2"/>
            <a:r>
              <a:rPr lang="en-US" dirty="0"/>
              <a:t>Technical speaking, use the </a:t>
            </a:r>
            <a:r>
              <a:rPr lang="en-US" b="1" i="1" dirty="0"/>
              <a:t>Platform as a Service (</a:t>
            </a:r>
            <a:r>
              <a:rPr lang="en-US" b="1" i="1" dirty="0" err="1"/>
              <a:t>PaaS</a:t>
            </a:r>
            <a:r>
              <a:rPr lang="en-US" b="1" i="1" dirty="0"/>
              <a:t>)</a:t>
            </a:r>
            <a:r>
              <a:rPr lang="en-US" dirty="0"/>
              <a:t> solution.</a:t>
            </a:r>
          </a:p>
          <a:p>
            <a:pPr lvl="1"/>
            <a:r>
              <a:rPr lang="en-US" dirty="0"/>
              <a:t>Similar to </a:t>
            </a:r>
            <a:r>
              <a:rPr lang="en-US" b="1" i="1" dirty="0"/>
              <a:t>live in a hotel </a:t>
            </a:r>
            <a:r>
              <a:rPr lang="en-US" dirty="0"/>
              <a:t>in previous analogy</a:t>
            </a:r>
          </a:p>
          <a:p>
            <a:pPr lvl="2"/>
            <a:r>
              <a:rPr lang="en-US" dirty="0"/>
              <a:t>You can directly use some existed IT system solutions, which were provided by some cloud application service provider, without knowing any detail technique about how these service was achieved.</a:t>
            </a:r>
          </a:p>
          <a:p>
            <a:pPr lvl="2"/>
            <a:r>
              <a:rPr lang="en-US" dirty="0"/>
              <a:t>Technical speaking, use the </a:t>
            </a:r>
            <a:r>
              <a:rPr lang="en-US" b="1" i="1" dirty="0"/>
              <a:t>Software as a Service (</a:t>
            </a:r>
            <a:r>
              <a:rPr lang="en-US" b="1" i="1" dirty="0" err="1"/>
              <a:t>SaaS</a:t>
            </a:r>
            <a:r>
              <a:rPr lang="en-US" b="1" i="1" dirty="0"/>
              <a:t>)</a:t>
            </a:r>
            <a:r>
              <a:rPr lang="en-US" dirty="0"/>
              <a:t> solution.</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cstate="print"/>
          <a:srcRect/>
          <a:stretch>
            <a:fillRect/>
          </a:stretch>
        </p:blipFill>
        <p:spPr bwMode="auto">
          <a:xfrm>
            <a:off x="298450" y="1371600"/>
            <a:ext cx="8547100" cy="5383213"/>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Service Model Overview</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solidFill>
                  <a:srgbClr val="C00000"/>
                </a:solidFill>
              </a:rPr>
              <a:t>Infrastructure as a Service</a:t>
            </a:r>
          </a:p>
          <a:p>
            <a:r>
              <a:rPr lang="en-US" dirty="0"/>
              <a:t>Platform as a Service</a:t>
            </a:r>
          </a:p>
          <a:p>
            <a:r>
              <a:rPr lang="en-US" dirty="0"/>
              <a:t>Software as a Service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From Cloud</a:t>
            </a:r>
          </a:p>
        </p:txBody>
      </p:sp>
      <p:sp>
        <p:nvSpPr>
          <p:cNvPr id="3" name="Content Placeholder 2"/>
          <p:cNvSpPr>
            <a:spLocks noGrp="1"/>
          </p:cNvSpPr>
          <p:nvPr>
            <p:ph idx="1"/>
          </p:nvPr>
        </p:nvSpPr>
        <p:spPr/>
        <p:txBody>
          <a:bodyPr/>
          <a:lstStyle/>
          <a:p>
            <a:r>
              <a:rPr lang="en-US" dirty="0"/>
              <a:t>Cloud computing brings many benefits :</a:t>
            </a:r>
          </a:p>
          <a:p>
            <a:pPr lvl="1"/>
            <a:r>
              <a:rPr lang="en-US" dirty="0"/>
              <a:t>For the market and enterprises</a:t>
            </a:r>
          </a:p>
          <a:p>
            <a:pPr lvl="2"/>
            <a:r>
              <a:rPr lang="en-US" dirty="0"/>
              <a:t>Reduce initial investment</a:t>
            </a:r>
          </a:p>
          <a:p>
            <a:pPr lvl="2"/>
            <a:r>
              <a:rPr lang="en-US" dirty="0"/>
              <a:t>Reduce capital expenditure</a:t>
            </a:r>
          </a:p>
          <a:p>
            <a:pPr lvl="2"/>
            <a:r>
              <a:rPr lang="en-US" dirty="0"/>
              <a:t>Improve industrial specialization</a:t>
            </a:r>
          </a:p>
          <a:p>
            <a:pPr lvl="2"/>
            <a:r>
              <a:rPr lang="en-US" dirty="0"/>
              <a:t>Improve resource utilization</a:t>
            </a:r>
          </a:p>
          <a:p>
            <a:pPr lvl="1"/>
            <a:r>
              <a:rPr lang="en-US" dirty="0"/>
              <a:t>For the end user and individuals</a:t>
            </a:r>
          </a:p>
          <a:p>
            <a:pPr lvl="2"/>
            <a:r>
              <a:rPr lang="en-US" dirty="0"/>
              <a:t>Reduce local computing power</a:t>
            </a:r>
          </a:p>
          <a:p>
            <a:pPr lvl="2"/>
            <a:r>
              <a:rPr lang="en-US" dirty="0"/>
              <a:t>Reduce local storage power</a:t>
            </a:r>
          </a:p>
          <a:p>
            <a:pPr lvl="2"/>
            <a:r>
              <a:rPr lang="en-US" dirty="0"/>
              <a:t>Variety of thin client devices in daily life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600200"/>
            <a:ext cx="8229600" cy="4953000"/>
          </a:xfrm>
        </p:spPr>
        <p:txBody>
          <a:bodyPr>
            <a:noAutofit/>
          </a:bodyPr>
          <a:lstStyle/>
          <a:p>
            <a:r>
              <a:rPr lang="en-US" dirty="0"/>
              <a:t>Infrastructure as a Service - </a:t>
            </a:r>
            <a:r>
              <a:rPr lang="en-US" dirty="0" err="1"/>
              <a:t>IaaS</a:t>
            </a:r>
            <a:endParaRPr lang="en-US" dirty="0"/>
          </a:p>
          <a:p>
            <a:pPr lvl="1"/>
            <a:r>
              <a:rPr lang="en-US" dirty="0"/>
              <a:t>The capability provided to the consumer is to provision processing, storage, networks, and other fundamental computing resources where the consumer is able to deploy and run arbitrary software, which can include operating systems and applications.</a:t>
            </a:r>
          </a:p>
          <a:p>
            <a:pPr lvl="1"/>
            <a:r>
              <a:rPr lang="en-US" dirty="0"/>
              <a:t>The consumer does not manage or control the underlying cloud infrastructure but has control over operating systems, storage, deployed applications, and possibly limited control of select networking components .</a:t>
            </a:r>
          </a:p>
          <a:p>
            <a:r>
              <a:rPr lang="en-US" dirty="0"/>
              <a:t>Examples :</a:t>
            </a:r>
          </a:p>
          <a:p>
            <a:pPr lvl="1"/>
            <a:r>
              <a:rPr lang="en-US" dirty="0"/>
              <a:t>Amazon EC2</a:t>
            </a:r>
          </a:p>
          <a:p>
            <a:pPr lvl="1"/>
            <a:r>
              <a:rPr lang="en-US" dirty="0" err="1"/>
              <a:t>Eucalyputs</a:t>
            </a:r>
            <a:endParaRPr lang="en-US" dirty="0"/>
          </a:p>
          <a:p>
            <a:pPr lvl="1"/>
            <a:r>
              <a:rPr lang="en-US" dirty="0" err="1"/>
              <a:t>OpenNebula</a:t>
            </a:r>
            <a:endParaRPr lang="en-US" dirty="0"/>
          </a:p>
          <a:p>
            <a:pPr lvl="1"/>
            <a:r>
              <a:rPr lang="en-US" dirty="0"/>
              <a:t>… etc</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p:cNvPicPr>
            <a:picLocks noChangeAspect="1" noChangeArrowheads="1"/>
          </p:cNvPicPr>
          <p:nvPr/>
        </p:nvPicPr>
        <p:blipFill>
          <a:blip r:embed="rId2" cstate="print"/>
          <a:srcRect/>
          <a:stretch>
            <a:fillRect/>
          </a:stretch>
        </p:blipFill>
        <p:spPr bwMode="auto">
          <a:xfrm>
            <a:off x="990600" y="2133600"/>
            <a:ext cx="7315200" cy="4595517"/>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Infrastructure as a Service</a:t>
            </a:r>
          </a:p>
        </p:txBody>
      </p:sp>
      <p:sp>
        <p:nvSpPr>
          <p:cNvPr id="25" name="Content Placeholder 2"/>
          <p:cNvSpPr>
            <a:spLocks noGrp="1"/>
          </p:cNvSpPr>
          <p:nvPr>
            <p:ph idx="1"/>
          </p:nvPr>
        </p:nvSpPr>
        <p:spPr>
          <a:xfrm>
            <a:off x="457200" y="1600201"/>
            <a:ext cx="8229600" cy="533399"/>
          </a:xfrm>
        </p:spPr>
        <p:txBody>
          <a:bodyPr/>
          <a:lstStyle/>
          <a:p>
            <a:r>
              <a:rPr lang="en-US" dirty="0"/>
              <a:t>System architecture :</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341437"/>
            <a:ext cx="8229600" cy="2163763"/>
          </a:xfrm>
        </p:spPr>
        <p:txBody>
          <a:bodyPr/>
          <a:lstStyle/>
          <a:p>
            <a:r>
              <a:rPr lang="en-US" dirty="0"/>
              <a:t>Enabling technique - </a:t>
            </a:r>
            <a:r>
              <a:rPr lang="en-US" b="1" i="1" dirty="0"/>
              <a:t>Virtualization</a:t>
            </a:r>
          </a:p>
          <a:p>
            <a:pPr lvl="1"/>
            <a:r>
              <a:rPr lang="en-US" dirty="0"/>
              <a:t>Virtualization is an abstraction of logical resources away from underlying physical resources.</a:t>
            </a:r>
          </a:p>
          <a:p>
            <a:pPr lvl="2"/>
            <a:r>
              <a:rPr lang="en-US" dirty="0"/>
              <a:t>Virtualization technique shift OS onto hypervisor.</a:t>
            </a:r>
          </a:p>
          <a:p>
            <a:pPr lvl="2"/>
            <a:r>
              <a:rPr lang="en-US" dirty="0"/>
              <a:t>Multiple OS share the physical hardware and provide different services.</a:t>
            </a:r>
          </a:p>
          <a:p>
            <a:pPr lvl="2"/>
            <a:r>
              <a:rPr lang="en-US" dirty="0"/>
              <a:t>Improve utilization, availability, security and convenience.</a:t>
            </a:r>
          </a:p>
        </p:txBody>
      </p:sp>
      <p:pic>
        <p:nvPicPr>
          <p:cNvPr id="4" name="Picture 2"/>
          <p:cNvPicPr>
            <a:picLocks noChangeAspect="1" noChangeArrowheads="1"/>
          </p:cNvPicPr>
          <p:nvPr/>
        </p:nvPicPr>
        <p:blipFill>
          <a:blip r:embed="rId3" cstate="print"/>
          <a:srcRect/>
          <a:stretch>
            <a:fillRect/>
          </a:stretch>
        </p:blipFill>
        <p:spPr bwMode="auto">
          <a:xfrm>
            <a:off x="4495800" y="4127500"/>
            <a:ext cx="3276600" cy="2578100"/>
          </a:xfrm>
          <a:prstGeom prst="rect">
            <a:avLst/>
          </a:prstGeom>
          <a:noFill/>
          <a:ln w="9525">
            <a:noFill/>
            <a:miter lim="800000"/>
            <a:headEnd/>
            <a:tailEnd/>
          </a:ln>
          <a:effectLst/>
        </p:spPr>
      </p:pic>
      <p:pic>
        <p:nvPicPr>
          <p:cNvPr id="5" name="Picture 3"/>
          <p:cNvPicPr>
            <a:picLocks noChangeAspect="1" noChangeArrowheads="1"/>
          </p:cNvPicPr>
          <p:nvPr/>
        </p:nvPicPr>
        <p:blipFill>
          <a:blip r:embed="rId4" cstate="print"/>
          <a:srcRect/>
          <a:stretch>
            <a:fillRect/>
          </a:stretch>
        </p:blipFill>
        <p:spPr bwMode="auto">
          <a:xfrm>
            <a:off x="1371600" y="4660900"/>
            <a:ext cx="2620963" cy="2036763"/>
          </a:xfrm>
          <a:prstGeom prst="rect">
            <a:avLst/>
          </a:prstGeom>
          <a:noFill/>
          <a:ln w="9525">
            <a:noFill/>
            <a:miter lim="800000"/>
            <a:headEnd/>
            <a:tailEnd/>
          </a:ln>
          <a:effectLst/>
        </p:spPr>
      </p:pic>
      <p:sp>
        <p:nvSpPr>
          <p:cNvPr id="6" name="Rounded Rectangle 5"/>
          <p:cNvSpPr/>
          <p:nvPr/>
        </p:nvSpPr>
        <p:spPr bwMode="auto">
          <a:xfrm>
            <a:off x="4495800" y="3733800"/>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cap="none" normalizeH="0" baseline="0" dirty="0">
                <a:ln>
                  <a:noFill/>
                </a:ln>
                <a:solidFill>
                  <a:srgbClr val="C00000"/>
                </a:solidFill>
                <a:effectLst/>
                <a:latin typeface="Cambria" pitchFamily="18" charset="0"/>
              </a:rPr>
              <a:t>VM1</a:t>
            </a:r>
          </a:p>
        </p:txBody>
      </p:sp>
      <p:sp>
        <p:nvSpPr>
          <p:cNvPr id="7" name="Rounded Rectangle 6"/>
          <p:cNvSpPr/>
          <p:nvPr/>
        </p:nvSpPr>
        <p:spPr bwMode="auto">
          <a:xfrm>
            <a:off x="5588358" y="3733800"/>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b="1" dirty="0">
                <a:solidFill>
                  <a:srgbClr val="C00000"/>
                </a:solidFill>
                <a:latin typeface="Cambria" pitchFamily="18" charset="0"/>
              </a:rPr>
              <a:t>VM2</a:t>
            </a:r>
          </a:p>
        </p:txBody>
      </p:sp>
      <p:sp>
        <p:nvSpPr>
          <p:cNvPr id="8" name="Rounded Rectangle 7"/>
          <p:cNvSpPr/>
          <p:nvPr/>
        </p:nvSpPr>
        <p:spPr bwMode="auto">
          <a:xfrm>
            <a:off x="6692721" y="3733800"/>
            <a:ext cx="1066800" cy="1434920"/>
          </a:xfrm>
          <a:prstGeom prst="roundRect">
            <a:avLst>
              <a:gd name="adj" fmla="val 10166"/>
            </a:avLst>
          </a:prstGeom>
          <a:solidFill>
            <a:schemeClr val="lt1">
              <a:alpha val="0"/>
            </a:schemeClr>
          </a:solidFill>
          <a:ln w="38100">
            <a:solidFill>
              <a:srgbClr val="C0000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b="1" dirty="0">
                <a:solidFill>
                  <a:srgbClr val="C00000"/>
                </a:solidFill>
                <a:latin typeface="Cambria" pitchFamily="18" charset="0"/>
              </a:rPr>
              <a:t>VM3</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828800"/>
            <a:ext cx="8229600" cy="1752600"/>
          </a:xfrm>
        </p:spPr>
        <p:txBody>
          <a:bodyPr/>
          <a:lstStyle/>
          <a:p>
            <a:r>
              <a:rPr lang="en-US" dirty="0"/>
              <a:t>Properties supported by virtualization technique :</a:t>
            </a:r>
          </a:p>
          <a:p>
            <a:pPr lvl="1"/>
            <a:r>
              <a:rPr lang="en-US" dirty="0"/>
              <a:t>Manageability and Interoperability</a:t>
            </a:r>
          </a:p>
          <a:p>
            <a:pPr lvl="1"/>
            <a:r>
              <a:rPr lang="en-US" dirty="0"/>
              <a:t>Availability and Reliability</a:t>
            </a:r>
          </a:p>
          <a:p>
            <a:pPr lvl="1"/>
            <a:r>
              <a:rPr lang="en-US" dirty="0"/>
              <a:t>Scalability and Elasticity</a:t>
            </a:r>
          </a:p>
        </p:txBody>
      </p:sp>
      <p:pic>
        <p:nvPicPr>
          <p:cNvPr id="5122" name="Picture 2"/>
          <p:cNvPicPr>
            <a:picLocks noChangeAspect="1" noChangeArrowheads="1"/>
          </p:cNvPicPr>
          <p:nvPr/>
        </p:nvPicPr>
        <p:blipFill>
          <a:blip r:embed="rId2" cstate="print"/>
          <a:srcRect/>
          <a:stretch>
            <a:fillRect/>
          </a:stretch>
        </p:blipFill>
        <p:spPr bwMode="auto">
          <a:xfrm>
            <a:off x="4267200" y="3200400"/>
            <a:ext cx="4700016" cy="3485354"/>
          </a:xfrm>
          <a:prstGeom prst="rect">
            <a:avLst/>
          </a:prstGeom>
          <a:noFill/>
          <a:ln w="9525">
            <a:noFill/>
            <a:miter lim="800000"/>
            <a:headEnd/>
            <a:tailEnd/>
          </a:ln>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a:xfrm>
            <a:off x="457200" y="1600200"/>
            <a:ext cx="8305800" cy="4525963"/>
          </a:xfrm>
        </p:spPr>
        <p:txBody>
          <a:bodyPr/>
          <a:lstStyle/>
          <a:p>
            <a:r>
              <a:rPr lang="en-US" dirty="0"/>
              <a:t>Provide service –</a:t>
            </a:r>
            <a:r>
              <a:rPr lang="en-US" b="1" dirty="0"/>
              <a:t>Resource Management Interface</a:t>
            </a:r>
          </a:p>
          <a:p>
            <a:pPr lvl="1"/>
            <a:r>
              <a:rPr lang="en-US" dirty="0"/>
              <a:t>Several types of virtualized resource :</a:t>
            </a:r>
          </a:p>
          <a:p>
            <a:pPr lvl="2"/>
            <a:r>
              <a:rPr lang="en-US" b="1" i="1" dirty="0"/>
              <a:t>Virtual Machine </a:t>
            </a:r>
            <a:r>
              <a:rPr lang="en-US" dirty="0"/>
              <a:t>– As an </a:t>
            </a:r>
            <a:r>
              <a:rPr lang="en-US" dirty="0" err="1"/>
              <a:t>IaaS</a:t>
            </a:r>
            <a:r>
              <a:rPr lang="en-US" dirty="0"/>
              <a:t> provider, we should be able to provide the basic virtual machine operations, such as </a:t>
            </a:r>
            <a:r>
              <a:rPr lang="en-US" i="1" dirty="0">
                <a:solidFill>
                  <a:srgbClr val="C00000"/>
                </a:solidFill>
              </a:rPr>
              <a:t>creation</a:t>
            </a:r>
            <a:r>
              <a:rPr lang="en-US" dirty="0"/>
              <a:t>, </a:t>
            </a:r>
            <a:r>
              <a:rPr lang="en-US" i="1" dirty="0">
                <a:solidFill>
                  <a:srgbClr val="C00000"/>
                </a:solidFill>
              </a:rPr>
              <a:t>suspension</a:t>
            </a:r>
            <a:r>
              <a:rPr lang="en-US" dirty="0"/>
              <a:t>, </a:t>
            </a:r>
            <a:r>
              <a:rPr lang="en-US" i="1" dirty="0">
                <a:solidFill>
                  <a:srgbClr val="C00000"/>
                </a:solidFill>
              </a:rPr>
              <a:t>resumption</a:t>
            </a:r>
            <a:r>
              <a:rPr lang="en-US" dirty="0"/>
              <a:t> and </a:t>
            </a:r>
            <a:r>
              <a:rPr lang="en-US" i="1" dirty="0">
                <a:solidFill>
                  <a:srgbClr val="C00000"/>
                </a:solidFill>
              </a:rPr>
              <a:t>termination</a:t>
            </a:r>
            <a:r>
              <a:rPr lang="en-US" dirty="0"/>
              <a:t>, …etc.</a:t>
            </a:r>
          </a:p>
          <a:p>
            <a:pPr lvl="2"/>
            <a:r>
              <a:rPr lang="en-US" b="1" i="1" dirty="0"/>
              <a:t>Virtual Storage </a:t>
            </a:r>
            <a:r>
              <a:rPr lang="en-US" dirty="0"/>
              <a:t>– As an </a:t>
            </a:r>
            <a:r>
              <a:rPr lang="en-US" dirty="0" err="1"/>
              <a:t>IaaS</a:t>
            </a:r>
            <a:r>
              <a:rPr lang="en-US" dirty="0"/>
              <a:t> provider, we should be able to provide the basic virtual storage operations, such as </a:t>
            </a:r>
            <a:r>
              <a:rPr lang="en-US" i="1" dirty="0">
                <a:solidFill>
                  <a:srgbClr val="C00000"/>
                </a:solidFill>
              </a:rPr>
              <a:t>space allocation</a:t>
            </a:r>
            <a:r>
              <a:rPr lang="en-US" dirty="0"/>
              <a:t>, </a:t>
            </a:r>
            <a:r>
              <a:rPr lang="en-US" i="1" dirty="0">
                <a:solidFill>
                  <a:srgbClr val="C00000"/>
                </a:solidFill>
              </a:rPr>
              <a:t>space release</a:t>
            </a:r>
            <a:r>
              <a:rPr lang="en-US" dirty="0"/>
              <a:t>, </a:t>
            </a:r>
            <a:r>
              <a:rPr lang="en-US" i="1" dirty="0">
                <a:solidFill>
                  <a:srgbClr val="C00000"/>
                </a:solidFill>
              </a:rPr>
              <a:t>data writing </a:t>
            </a:r>
            <a:r>
              <a:rPr lang="en-US" dirty="0"/>
              <a:t>and </a:t>
            </a:r>
            <a:r>
              <a:rPr lang="en-US" i="1" dirty="0">
                <a:solidFill>
                  <a:srgbClr val="C00000"/>
                </a:solidFill>
              </a:rPr>
              <a:t>data reading</a:t>
            </a:r>
            <a:r>
              <a:rPr lang="en-US" dirty="0"/>
              <a:t>, …etc.</a:t>
            </a:r>
          </a:p>
          <a:p>
            <a:pPr lvl="2"/>
            <a:r>
              <a:rPr lang="en-US" b="1" i="1" dirty="0"/>
              <a:t>Virtual Network</a:t>
            </a:r>
            <a:r>
              <a:rPr lang="en-US" dirty="0"/>
              <a:t> – As an </a:t>
            </a:r>
            <a:r>
              <a:rPr lang="en-US" dirty="0" err="1"/>
              <a:t>IaaS</a:t>
            </a:r>
            <a:r>
              <a:rPr lang="en-US" dirty="0"/>
              <a:t> provider, we should be able to provide the basic virtual network operations, such as </a:t>
            </a:r>
            <a:r>
              <a:rPr lang="en-US" i="1" dirty="0">
                <a:solidFill>
                  <a:srgbClr val="C00000"/>
                </a:solidFill>
              </a:rPr>
              <a:t>IP address allocation</a:t>
            </a:r>
            <a:r>
              <a:rPr lang="en-US" dirty="0"/>
              <a:t>, </a:t>
            </a:r>
            <a:r>
              <a:rPr lang="en-US" i="1" dirty="0">
                <a:solidFill>
                  <a:srgbClr val="C00000"/>
                </a:solidFill>
              </a:rPr>
              <a:t>domain name register</a:t>
            </a:r>
            <a:r>
              <a:rPr lang="en-US" dirty="0"/>
              <a:t>, </a:t>
            </a:r>
            <a:r>
              <a:rPr lang="en-US" i="1" dirty="0">
                <a:solidFill>
                  <a:srgbClr val="C00000"/>
                </a:solidFill>
              </a:rPr>
              <a:t>connection establishment </a:t>
            </a:r>
            <a:r>
              <a:rPr lang="en-US" dirty="0"/>
              <a:t>and </a:t>
            </a:r>
            <a:r>
              <a:rPr lang="en-US" i="1" dirty="0">
                <a:solidFill>
                  <a:srgbClr val="C00000"/>
                </a:solidFill>
              </a:rPr>
              <a:t>bandwidth provision</a:t>
            </a:r>
            <a:r>
              <a:rPr lang="en-US" dirty="0"/>
              <a:t>, …etc.</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Infrastructure as a Service</a:t>
            </a:r>
          </a:p>
        </p:txBody>
      </p:sp>
      <p:sp>
        <p:nvSpPr>
          <p:cNvPr id="3" name="Content Placeholder 2"/>
          <p:cNvSpPr>
            <a:spLocks noGrp="1"/>
          </p:cNvSpPr>
          <p:nvPr>
            <p:ph idx="1"/>
          </p:nvPr>
        </p:nvSpPr>
        <p:spPr/>
        <p:txBody>
          <a:bodyPr/>
          <a:lstStyle/>
          <a:p>
            <a:r>
              <a:rPr lang="en-US" dirty="0"/>
              <a:t>Provide service – </a:t>
            </a:r>
            <a:r>
              <a:rPr lang="en-US" b="1" dirty="0"/>
              <a:t>System Monitoring Interface</a:t>
            </a:r>
          </a:p>
          <a:p>
            <a:pPr lvl="1"/>
            <a:r>
              <a:rPr lang="en-US" dirty="0"/>
              <a:t>Several types of monitoring metrics :</a:t>
            </a:r>
          </a:p>
          <a:p>
            <a:pPr lvl="2"/>
            <a:r>
              <a:rPr lang="en-US" b="1" i="1" dirty="0"/>
              <a:t>Virtual Machine </a:t>
            </a:r>
            <a:r>
              <a:rPr lang="en-US" dirty="0"/>
              <a:t>– As an </a:t>
            </a:r>
            <a:r>
              <a:rPr lang="en-US" dirty="0" err="1"/>
              <a:t>IaaS</a:t>
            </a:r>
            <a:r>
              <a:rPr lang="en-US" dirty="0"/>
              <a:t> provider, we should be able to monitor some system states of each virtual machine, such as </a:t>
            </a:r>
            <a:r>
              <a:rPr lang="en-US" i="1" dirty="0">
                <a:solidFill>
                  <a:srgbClr val="C00000"/>
                </a:solidFill>
              </a:rPr>
              <a:t>CPU loading</a:t>
            </a:r>
            <a:r>
              <a:rPr lang="en-US" dirty="0"/>
              <a:t>, </a:t>
            </a:r>
            <a:r>
              <a:rPr lang="en-US" i="1" dirty="0">
                <a:solidFill>
                  <a:srgbClr val="C00000"/>
                </a:solidFill>
              </a:rPr>
              <a:t>memory utilization</a:t>
            </a:r>
            <a:r>
              <a:rPr lang="en-US" dirty="0"/>
              <a:t>, </a:t>
            </a:r>
            <a:r>
              <a:rPr lang="en-US" i="1" dirty="0">
                <a:solidFill>
                  <a:srgbClr val="C00000"/>
                </a:solidFill>
              </a:rPr>
              <a:t>IO loading </a:t>
            </a:r>
            <a:r>
              <a:rPr lang="en-US" dirty="0"/>
              <a:t>and </a:t>
            </a:r>
            <a:r>
              <a:rPr lang="en-US" i="1" dirty="0">
                <a:solidFill>
                  <a:srgbClr val="C00000"/>
                </a:solidFill>
              </a:rPr>
              <a:t>internal network loading</a:t>
            </a:r>
            <a:r>
              <a:rPr lang="en-US" dirty="0"/>
              <a:t>, …etc.</a:t>
            </a:r>
          </a:p>
          <a:p>
            <a:pPr lvl="2"/>
            <a:r>
              <a:rPr lang="en-US" b="1" i="1" dirty="0"/>
              <a:t>Virtual Storage </a:t>
            </a:r>
            <a:r>
              <a:rPr lang="en-US" dirty="0"/>
              <a:t>– As an </a:t>
            </a:r>
            <a:r>
              <a:rPr lang="en-US" dirty="0" err="1"/>
              <a:t>IaaS</a:t>
            </a:r>
            <a:r>
              <a:rPr lang="en-US" dirty="0"/>
              <a:t> provider, we should be able to monitor some storage states of each virtual storage, such as </a:t>
            </a:r>
            <a:r>
              <a:rPr lang="en-US" i="1" dirty="0">
                <a:solidFill>
                  <a:srgbClr val="C00000"/>
                </a:solidFill>
              </a:rPr>
              <a:t>virtual space utilization</a:t>
            </a:r>
            <a:r>
              <a:rPr lang="en-US" dirty="0"/>
              <a:t>, </a:t>
            </a:r>
            <a:r>
              <a:rPr lang="en-US" i="1" dirty="0">
                <a:solidFill>
                  <a:srgbClr val="C00000"/>
                </a:solidFill>
              </a:rPr>
              <a:t>data duplication</a:t>
            </a:r>
            <a:r>
              <a:rPr lang="en-US" dirty="0"/>
              <a:t> and </a:t>
            </a:r>
            <a:r>
              <a:rPr lang="en-US" i="1" dirty="0">
                <a:solidFill>
                  <a:srgbClr val="C00000"/>
                </a:solidFill>
              </a:rPr>
              <a:t>storage device access bandwidth</a:t>
            </a:r>
            <a:r>
              <a:rPr lang="en-US" dirty="0"/>
              <a:t>, …etc.</a:t>
            </a:r>
          </a:p>
          <a:p>
            <a:pPr lvl="2"/>
            <a:r>
              <a:rPr lang="en-US" b="1" i="1" dirty="0"/>
              <a:t>Virtual Network </a:t>
            </a:r>
            <a:r>
              <a:rPr lang="en-US" dirty="0"/>
              <a:t>– As an </a:t>
            </a:r>
            <a:r>
              <a:rPr lang="en-US" dirty="0" err="1"/>
              <a:t>IaaS</a:t>
            </a:r>
            <a:r>
              <a:rPr lang="en-US" dirty="0"/>
              <a:t> provider, we should be able to monitor some network states of each virtual network, such as </a:t>
            </a:r>
            <a:r>
              <a:rPr lang="en-US" i="1" dirty="0">
                <a:solidFill>
                  <a:srgbClr val="C00000"/>
                </a:solidFill>
              </a:rPr>
              <a:t>virtual network bandwidth</a:t>
            </a:r>
            <a:r>
              <a:rPr lang="en-US" dirty="0"/>
              <a:t>, </a:t>
            </a:r>
            <a:r>
              <a:rPr lang="en-US" i="1" dirty="0">
                <a:solidFill>
                  <a:srgbClr val="C00000"/>
                </a:solidFill>
              </a:rPr>
              <a:t>network connectivity </a:t>
            </a:r>
            <a:r>
              <a:rPr lang="en-US" dirty="0"/>
              <a:t>and </a:t>
            </a:r>
            <a:r>
              <a:rPr lang="en-US" i="1" dirty="0">
                <a:solidFill>
                  <a:srgbClr val="C00000"/>
                </a:solidFill>
              </a:rPr>
              <a:t>network load balancing</a:t>
            </a:r>
            <a:r>
              <a:rPr lang="en-US" dirty="0"/>
              <a:t>, …etc.</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IaaS</a:t>
            </a:r>
            <a:r>
              <a:rPr lang="en-US" dirty="0"/>
              <a:t> - Summary</a:t>
            </a:r>
          </a:p>
        </p:txBody>
      </p:sp>
      <p:sp>
        <p:nvSpPr>
          <p:cNvPr id="3" name="Content Placeholder 2"/>
          <p:cNvSpPr>
            <a:spLocks noGrp="1"/>
          </p:cNvSpPr>
          <p:nvPr>
            <p:ph idx="1"/>
          </p:nvPr>
        </p:nvSpPr>
        <p:spPr/>
        <p:txBody>
          <a:bodyPr/>
          <a:lstStyle/>
          <a:p>
            <a:r>
              <a:rPr lang="en-US" sz="2000" b="1" dirty="0" err="1"/>
              <a:t>IaaS</a:t>
            </a:r>
            <a:r>
              <a:rPr lang="en-US" sz="2000" b="1" dirty="0"/>
              <a:t> is the deployment platform that abstract the infrastructure.</a:t>
            </a:r>
            <a:br>
              <a:rPr lang="en-US" dirty="0"/>
            </a:br>
            <a:endParaRPr lang="en-US" dirty="0"/>
          </a:p>
          <a:p>
            <a:r>
              <a:rPr lang="en-US" dirty="0" err="1"/>
              <a:t>IaaS</a:t>
            </a:r>
            <a:r>
              <a:rPr lang="en-US" dirty="0"/>
              <a:t> enabling technique</a:t>
            </a:r>
          </a:p>
          <a:p>
            <a:pPr lvl="1"/>
            <a:r>
              <a:rPr lang="en-US" dirty="0"/>
              <a:t>Virtualization</a:t>
            </a:r>
          </a:p>
          <a:p>
            <a:pPr lvl="2"/>
            <a:r>
              <a:rPr lang="en-US" dirty="0"/>
              <a:t>Server Virtualization</a:t>
            </a:r>
          </a:p>
          <a:p>
            <a:pPr lvl="2"/>
            <a:r>
              <a:rPr lang="en-US" dirty="0"/>
              <a:t>Storage Virtualization</a:t>
            </a:r>
          </a:p>
          <a:p>
            <a:pPr lvl="2"/>
            <a:r>
              <a:rPr lang="en-US" dirty="0"/>
              <a:t>Network Virtualization</a:t>
            </a:r>
            <a:br>
              <a:rPr lang="en-US" dirty="0"/>
            </a:br>
            <a:endParaRPr lang="en-US" dirty="0"/>
          </a:p>
          <a:p>
            <a:r>
              <a:rPr lang="en-US" dirty="0" err="1"/>
              <a:t>IaaS</a:t>
            </a:r>
            <a:r>
              <a:rPr lang="en-US" dirty="0"/>
              <a:t> provided services</a:t>
            </a:r>
          </a:p>
          <a:p>
            <a:pPr lvl="1"/>
            <a:r>
              <a:rPr lang="en-US" dirty="0"/>
              <a:t>Resource Management Interface</a:t>
            </a:r>
          </a:p>
          <a:p>
            <a:pPr lvl="1"/>
            <a:r>
              <a:rPr lang="en-US" dirty="0"/>
              <a:t>System Monitoring Interface</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t>Infrastructure as a Service</a:t>
            </a:r>
          </a:p>
          <a:p>
            <a:r>
              <a:rPr lang="en-US" dirty="0">
                <a:solidFill>
                  <a:srgbClr val="C00000"/>
                </a:solidFill>
              </a:rPr>
              <a:t>Platform as a Service</a:t>
            </a:r>
          </a:p>
          <a:p>
            <a:r>
              <a:rPr lang="en-US" dirty="0"/>
              <a:t>Software as a Service</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a:t>
            </a:r>
          </a:p>
        </p:txBody>
      </p:sp>
      <p:sp>
        <p:nvSpPr>
          <p:cNvPr id="3" name="Content Placeholder 2"/>
          <p:cNvSpPr>
            <a:spLocks noGrp="1"/>
          </p:cNvSpPr>
          <p:nvPr>
            <p:ph idx="1"/>
          </p:nvPr>
        </p:nvSpPr>
        <p:spPr>
          <a:xfrm>
            <a:off x="457200" y="1600200"/>
            <a:ext cx="8229600" cy="5105400"/>
          </a:xfrm>
        </p:spPr>
        <p:txBody>
          <a:bodyPr>
            <a:noAutofit/>
          </a:bodyPr>
          <a:lstStyle/>
          <a:p>
            <a:r>
              <a:rPr lang="en-US" dirty="0"/>
              <a:t>Platform as a Service - </a:t>
            </a:r>
            <a:r>
              <a:rPr lang="en-US" dirty="0" err="1"/>
              <a:t>PaaS</a:t>
            </a:r>
            <a:endParaRPr lang="en-US" dirty="0"/>
          </a:p>
          <a:p>
            <a:pPr lvl="1"/>
            <a:r>
              <a:rPr lang="en-US" dirty="0"/>
              <a:t>The capability provided to the consumer is to deploy onto the cloud infrastructure consumer-created or acquired applications created using programming languages and tools supported by the provider.</a:t>
            </a:r>
          </a:p>
          <a:p>
            <a:pPr lvl="1"/>
            <a:r>
              <a:rPr lang="en-US" dirty="0"/>
              <a:t>The consumer does not manage or control the underlying cloud infrastructure including network, servers, operating systems, or storage, but has control over the deployed applications and possibly application hosting environment configurations.</a:t>
            </a:r>
          </a:p>
          <a:p>
            <a:r>
              <a:rPr lang="en-US" dirty="0"/>
              <a:t>Examples :</a:t>
            </a:r>
          </a:p>
          <a:p>
            <a:pPr lvl="1"/>
            <a:r>
              <a:rPr lang="en-US"/>
              <a:t>Microsoft Windows Azure</a:t>
            </a:r>
            <a:endParaRPr lang="en-US" dirty="0"/>
          </a:p>
          <a:p>
            <a:pPr lvl="1"/>
            <a:r>
              <a:rPr lang="en-US" dirty="0"/>
              <a:t>Google App Engine</a:t>
            </a:r>
          </a:p>
          <a:p>
            <a:pPr lvl="1"/>
            <a:r>
              <a:rPr lang="en-US" dirty="0" err="1"/>
              <a:t>Hadoop</a:t>
            </a:r>
            <a:endParaRPr lang="en-US" dirty="0"/>
          </a:p>
          <a:p>
            <a:pPr lvl="1"/>
            <a:r>
              <a:rPr lang="en-US" altLang="zh-TW" dirty="0"/>
              <a:t>… etc</a:t>
            </a:r>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p:cNvPicPr>
            <a:picLocks noChangeAspect="1" noChangeArrowheads="1"/>
          </p:cNvPicPr>
          <p:nvPr/>
        </p:nvPicPr>
        <p:blipFill>
          <a:blip r:embed="rId2" cstate="print"/>
          <a:srcRect/>
          <a:stretch>
            <a:fillRect/>
          </a:stretch>
        </p:blipFill>
        <p:spPr bwMode="auto">
          <a:xfrm>
            <a:off x="914400" y="2339835"/>
            <a:ext cx="7315200" cy="4441965"/>
          </a:xfrm>
          <a:prstGeom prst="rect">
            <a:avLst/>
          </a:prstGeom>
          <a:noFill/>
          <a:ln w="9525">
            <a:noFill/>
            <a:miter lim="800000"/>
            <a:headEnd/>
            <a:tailEnd/>
          </a:ln>
          <a:effectLst/>
        </p:spPr>
      </p:pic>
      <p:sp>
        <p:nvSpPr>
          <p:cNvPr id="2" name="Title 1"/>
          <p:cNvSpPr>
            <a:spLocks noGrp="1"/>
          </p:cNvSpPr>
          <p:nvPr>
            <p:ph type="title"/>
          </p:nvPr>
        </p:nvSpPr>
        <p:spPr/>
        <p:txBody>
          <a:bodyPr/>
          <a:lstStyle/>
          <a:p>
            <a:r>
              <a:rPr lang="en-US" dirty="0"/>
              <a:t>Platform as a Service</a:t>
            </a:r>
          </a:p>
        </p:txBody>
      </p:sp>
      <p:sp>
        <p:nvSpPr>
          <p:cNvPr id="4" name="Content Placeholder 2"/>
          <p:cNvSpPr>
            <a:spLocks noGrp="1"/>
          </p:cNvSpPr>
          <p:nvPr>
            <p:ph idx="1"/>
          </p:nvPr>
        </p:nvSpPr>
        <p:spPr>
          <a:xfrm>
            <a:off x="457200" y="1600201"/>
            <a:ext cx="8229600" cy="533400"/>
          </a:xfrm>
        </p:spPr>
        <p:txBody>
          <a:bodyPr/>
          <a:lstStyle/>
          <a:p>
            <a:r>
              <a:rPr lang="en-US" dirty="0"/>
              <a:t>System architecture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Initial Investment</a:t>
            </a:r>
          </a:p>
        </p:txBody>
      </p:sp>
      <p:sp>
        <p:nvSpPr>
          <p:cNvPr id="3" name="Content Placeholder 2"/>
          <p:cNvSpPr>
            <a:spLocks noGrp="1"/>
          </p:cNvSpPr>
          <p:nvPr>
            <p:ph idx="1"/>
          </p:nvPr>
        </p:nvSpPr>
        <p:spPr>
          <a:xfrm>
            <a:off x="457200" y="1600200"/>
            <a:ext cx="8229600" cy="5029200"/>
          </a:xfrm>
        </p:spPr>
        <p:txBody>
          <a:bodyPr/>
          <a:lstStyle/>
          <a:p>
            <a:r>
              <a:rPr lang="en-US" dirty="0"/>
              <a:t>Traditional process of enterprises to initiate business :</a:t>
            </a:r>
          </a:p>
          <a:p>
            <a:pPr lvl="1"/>
            <a:r>
              <a:rPr lang="en-US" dirty="0"/>
              <a:t>Survey and analysis the industry and market</a:t>
            </a:r>
          </a:p>
          <a:p>
            <a:pPr lvl="1"/>
            <a:r>
              <a:rPr lang="en-US" dirty="0"/>
              <a:t>Estimate the quantity of supply and demand</a:t>
            </a:r>
          </a:p>
          <a:p>
            <a:pPr lvl="1"/>
            <a:r>
              <a:rPr lang="en-US" dirty="0"/>
              <a:t>Purchase and deploy IT infrastructure</a:t>
            </a:r>
          </a:p>
          <a:p>
            <a:pPr lvl="1"/>
            <a:r>
              <a:rPr lang="en-US" dirty="0"/>
              <a:t>Install and test the software system</a:t>
            </a:r>
          </a:p>
          <a:p>
            <a:pPr lvl="1"/>
            <a:r>
              <a:rPr lang="en-US" dirty="0"/>
              <a:t>Design and develop enterprise specific business service</a:t>
            </a:r>
          </a:p>
          <a:p>
            <a:pPr lvl="1"/>
            <a:r>
              <a:rPr lang="en-US" dirty="0"/>
              <a:t>Announce the business service to clients</a:t>
            </a:r>
            <a:br>
              <a:rPr lang="en-US" dirty="0"/>
            </a:br>
            <a:endParaRPr lang="en-US" dirty="0"/>
          </a:p>
          <a:p>
            <a:r>
              <a:rPr lang="en-US" dirty="0"/>
              <a:t>Some drawbacks :</a:t>
            </a:r>
          </a:p>
          <a:p>
            <a:pPr lvl="1"/>
            <a:r>
              <a:rPr lang="en-US" dirty="0"/>
              <a:t>The survey, analysis and estimation may not 100% correct</a:t>
            </a:r>
          </a:p>
          <a:p>
            <a:pPr lvl="1"/>
            <a:r>
              <a:rPr lang="en-US" dirty="0"/>
              <a:t>Infrastructure deployment is time consuming</a:t>
            </a:r>
          </a:p>
          <a:p>
            <a:pPr lvl="1"/>
            <a:r>
              <a:rPr lang="en-US" dirty="0"/>
              <a:t>Enterprises should take the risk of wrong investment</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a:t>
            </a:r>
          </a:p>
        </p:txBody>
      </p:sp>
      <p:sp>
        <p:nvSpPr>
          <p:cNvPr id="3" name="Content Placeholder 2"/>
          <p:cNvSpPr>
            <a:spLocks noGrp="1"/>
          </p:cNvSpPr>
          <p:nvPr>
            <p:ph idx="1"/>
          </p:nvPr>
        </p:nvSpPr>
        <p:spPr>
          <a:xfrm>
            <a:off x="457200" y="1570037"/>
            <a:ext cx="8229600" cy="4525963"/>
          </a:xfrm>
        </p:spPr>
        <p:txBody>
          <a:bodyPr>
            <a:noAutofit/>
          </a:bodyPr>
          <a:lstStyle/>
          <a:p>
            <a:r>
              <a:rPr lang="en-US" dirty="0"/>
              <a:t>Enabling technique – </a:t>
            </a:r>
            <a:r>
              <a:rPr lang="en-US" b="1" dirty="0"/>
              <a:t>Runtime Environment Design</a:t>
            </a:r>
          </a:p>
          <a:p>
            <a:pPr lvl="1"/>
            <a:r>
              <a:rPr lang="en-US" dirty="0"/>
              <a:t>Runtime environment refers to collection of software services available. Usually implemented by a collection of program libraries.</a:t>
            </a:r>
          </a:p>
          <a:p>
            <a:r>
              <a:rPr lang="en-US" dirty="0"/>
              <a:t>Common properties in Runtime Environment :</a:t>
            </a:r>
          </a:p>
          <a:p>
            <a:pPr lvl="1"/>
            <a:r>
              <a:rPr lang="en-US" dirty="0"/>
              <a:t>Manageability and Interoperability</a:t>
            </a:r>
          </a:p>
          <a:p>
            <a:pPr lvl="1"/>
            <a:r>
              <a:rPr lang="en-US" dirty="0"/>
              <a:t>Performance and Optimization</a:t>
            </a:r>
          </a:p>
          <a:p>
            <a:pPr lvl="1"/>
            <a:r>
              <a:rPr lang="en-US" dirty="0"/>
              <a:t>Availability and Reliability</a:t>
            </a:r>
          </a:p>
          <a:p>
            <a:pPr lvl="1"/>
            <a:r>
              <a:rPr lang="en-US" dirty="0"/>
              <a:t>Scalability and Elasticity</a:t>
            </a:r>
          </a:p>
        </p:txBody>
      </p:sp>
      <p:pic>
        <p:nvPicPr>
          <p:cNvPr id="4098" name="Picture 2"/>
          <p:cNvPicPr>
            <a:picLocks noChangeAspect="1" noChangeArrowheads="1"/>
          </p:cNvPicPr>
          <p:nvPr/>
        </p:nvPicPr>
        <p:blipFill>
          <a:blip r:embed="rId2" cstate="print"/>
          <a:srcRect/>
          <a:stretch>
            <a:fillRect/>
          </a:stretch>
        </p:blipFill>
        <p:spPr bwMode="auto">
          <a:xfrm>
            <a:off x="4267200" y="3181394"/>
            <a:ext cx="4695258" cy="3524207"/>
          </a:xfrm>
          <a:prstGeom prst="rect">
            <a:avLst/>
          </a:prstGeom>
          <a:noFill/>
          <a:ln w="9525">
            <a:noFill/>
            <a:miter lim="800000"/>
            <a:headEnd/>
            <a:tailEnd/>
          </a:ln>
          <a:effec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a:t>
            </a:r>
          </a:p>
        </p:txBody>
      </p:sp>
      <p:sp>
        <p:nvSpPr>
          <p:cNvPr id="3" name="Content Placeholder 2"/>
          <p:cNvSpPr>
            <a:spLocks noGrp="1"/>
          </p:cNvSpPr>
          <p:nvPr>
            <p:ph idx="1"/>
          </p:nvPr>
        </p:nvSpPr>
        <p:spPr/>
        <p:txBody>
          <a:bodyPr/>
          <a:lstStyle/>
          <a:p>
            <a:r>
              <a:rPr lang="en-US" dirty="0"/>
              <a:t>Provide service – </a:t>
            </a:r>
            <a:r>
              <a:rPr lang="en-US" b="1" dirty="0"/>
              <a:t>Programming IDE</a:t>
            </a:r>
          </a:p>
          <a:p>
            <a:pPr lvl="1"/>
            <a:r>
              <a:rPr lang="en-US" dirty="0"/>
              <a:t>Users make use of programming IDE to develop their service among </a:t>
            </a:r>
            <a:r>
              <a:rPr lang="en-US" dirty="0" err="1"/>
              <a:t>PaaS</a:t>
            </a:r>
            <a:r>
              <a:rPr lang="en-US" dirty="0"/>
              <a:t>.</a:t>
            </a:r>
          </a:p>
          <a:p>
            <a:pPr lvl="2"/>
            <a:r>
              <a:rPr lang="en-US" dirty="0"/>
              <a:t>This IDE should integrate the full functionalities which supported from the underling runtime environment.</a:t>
            </a:r>
          </a:p>
          <a:p>
            <a:pPr lvl="2"/>
            <a:r>
              <a:rPr lang="en-US" dirty="0"/>
              <a:t>This IDE should also provide some development tools, such as profiler, debugger and testing environment.</a:t>
            </a:r>
          </a:p>
          <a:p>
            <a:pPr lvl="1"/>
            <a:r>
              <a:rPr lang="en-US" dirty="0"/>
              <a:t>The programming APIs supported from runtime environment may be various between different cloud providers, but there are still some common operating functions.</a:t>
            </a:r>
          </a:p>
          <a:p>
            <a:pPr lvl="2"/>
            <a:r>
              <a:rPr lang="en-US" dirty="0"/>
              <a:t>Computation, storage and communication resource operation</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 as a Service </a:t>
            </a:r>
          </a:p>
        </p:txBody>
      </p:sp>
      <p:sp>
        <p:nvSpPr>
          <p:cNvPr id="3" name="Content Placeholder 2"/>
          <p:cNvSpPr>
            <a:spLocks noGrp="1"/>
          </p:cNvSpPr>
          <p:nvPr>
            <p:ph idx="1"/>
          </p:nvPr>
        </p:nvSpPr>
        <p:spPr/>
        <p:txBody>
          <a:bodyPr/>
          <a:lstStyle/>
          <a:p>
            <a:r>
              <a:rPr lang="en-US" dirty="0"/>
              <a:t>Provide service – </a:t>
            </a:r>
            <a:r>
              <a:rPr lang="en-US" b="1" dirty="0"/>
              <a:t>System Control Interface</a:t>
            </a:r>
          </a:p>
          <a:p>
            <a:pPr lvl="1"/>
            <a:r>
              <a:rPr lang="en-US" dirty="0"/>
              <a:t>Police-Based Control</a:t>
            </a:r>
          </a:p>
          <a:p>
            <a:pPr lvl="2"/>
            <a:r>
              <a:rPr lang="en-US" dirty="0"/>
              <a:t>Typically described as a principle or rule to guide decisions and achieve rational outcome(s)</a:t>
            </a:r>
          </a:p>
          <a:p>
            <a:pPr lvl="2"/>
            <a:r>
              <a:rPr lang="en-US" dirty="0"/>
              <a:t>Make the decision according to some requirements</a:t>
            </a:r>
          </a:p>
          <a:p>
            <a:pPr lvl="1"/>
            <a:r>
              <a:rPr lang="en-US" dirty="0"/>
              <a:t>Workflow Control</a:t>
            </a:r>
          </a:p>
          <a:p>
            <a:pPr lvl="2"/>
            <a:r>
              <a:rPr lang="en-US" dirty="0"/>
              <a:t>Describe the flow of installation and configuration of resources</a:t>
            </a:r>
          </a:p>
          <a:p>
            <a:pPr lvl="2"/>
            <a:r>
              <a:rPr lang="en-US" dirty="0"/>
              <a:t>Workflow processing daemon delivers speedy and efficient construction and management of cloud resources</a:t>
            </a:r>
          </a:p>
          <a:p>
            <a:pPr lvl="2"/>
            <a:endParaRPr 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PaaS</a:t>
            </a:r>
            <a:r>
              <a:rPr lang="en-US" dirty="0"/>
              <a:t> - Summary</a:t>
            </a:r>
          </a:p>
        </p:txBody>
      </p:sp>
      <p:sp>
        <p:nvSpPr>
          <p:cNvPr id="3" name="Content Placeholder 2"/>
          <p:cNvSpPr>
            <a:spLocks noGrp="1"/>
          </p:cNvSpPr>
          <p:nvPr>
            <p:ph idx="1"/>
          </p:nvPr>
        </p:nvSpPr>
        <p:spPr>
          <a:xfrm>
            <a:off x="457200" y="1600200"/>
            <a:ext cx="8229600" cy="4724400"/>
          </a:xfrm>
        </p:spPr>
        <p:txBody>
          <a:bodyPr/>
          <a:lstStyle/>
          <a:p>
            <a:r>
              <a:rPr lang="en-US" sz="2000" b="1" dirty="0" err="1"/>
              <a:t>PaaS</a:t>
            </a:r>
            <a:r>
              <a:rPr lang="en-US" sz="2000" b="1" dirty="0"/>
              <a:t> is the development platform that abstract the infrastructure, OS, and middleware to drive developer productivity.</a:t>
            </a:r>
            <a:br>
              <a:rPr lang="en-US" sz="2000" b="1" dirty="0"/>
            </a:br>
            <a:endParaRPr lang="en-US" sz="2000" b="1" dirty="0"/>
          </a:p>
          <a:p>
            <a:r>
              <a:rPr lang="en-US" dirty="0" err="1"/>
              <a:t>PaaS</a:t>
            </a:r>
            <a:r>
              <a:rPr lang="en-US" dirty="0"/>
              <a:t> enabling technique</a:t>
            </a:r>
          </a:p>
          <a:p>
            <a:pPr lvl="1"/>
            <a:r>
              <a:rPr lang="en-US" dirty="0"/>
              <a:t>Runtime Environment</a:t>
            </a:r>
            <a:br>
              <a:rPr lang="en-US" dirty="0"/>
            </a:br>
            <a:endParaRPr lang="en-US" dirty="0"/>
          </a:p>
          <a:p>
            <a:r>
              <a:rPr lang="en-US" dirty="0" err="1"/>
              <a:t>PaaS</a:t>
            </a:r>
            <a:r>
              <a:rPr lang="en-US" dirty="0"/>
              <a:t> provide services</a:t>
            </a:r>
          </a:p>
          <a:p>
            <a:pPr lvl="1"/>
            <a:r>
              <a:rPr lang="en-US" dirty="0"/>
              <a:t>Programming IDE</a:t>
            </a:r>
          </a:p>
          <a:p>
            <a:pPr lvl="2"/>
            <a:r>
              <a:rPr lang="en-US" dirty="0"/>
              <a:t>Programming APIs</a:t>
            </a:r>
          </a:p>
          <a:p>
            <a:pPr lvl="2"/>
            <a:r>
              <a:rPr lang="en-US" dirty="0"/>
              <a:t>Development tools</a:t>
            </a:r>
          </a:p>
          <a:p>
            <a:pPr lvl="1"/>
            <a:r>
              <a:rPr lang="en-US" dirty="0"/>
              <a:t>System Control Interface</a:t>
            </a:r>
          </a:p>
          <a:p>
            <a:pPr lvl="2"/>
            <a:r>
              <a:rPr lang="en-US" dirty="0"/>
              <a:t>Policy based approach</a:t>
            </a:r>
          </a:p>
          <a:p>
            <a:pPr lvl="2"/>
            <a:r>
              <a:rPr lang="en-US" dirty="0"/>
              <a:t>Workflow based approach</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Models</a:t>
            </a:r>
          </a:p>
        </p:txBody>
      </p:sp>
      <p:sp>
        <p:nvSpPr>
          <p:cNvPr id="3" name="Text Placeholder 2"/>
          <p:cNvSpPr>
            <a:spLocks noGrp="1"/>
          </p:cNvSpPr>
          <p:nvPr>
            <p:ph type="body" idx="1"/>
          </p:nvPr>
        </p:nvSpPr>
        <p:spPr/>
        <p:txBody>
          <a:bodyPr/>
          <a:lstStyle/>
          <a:p>
            <a:r>
              <a:rPr lang="en-US" dirty="0"/>
              <a:t>Infrastructure as a Service</a:t>
            </a:r>
          </a:p>
          <a:p>
            <a:r>
              <a:rPr lang="en-US" dirty="0"/>
              <a:t>Platform as a Service</a:t>
            </a:r>
          </a:p>
          <a:p>
            <a:r>
              <a:rPr lang="en-US" dirty="0">
                <a:solidFill>
                  <a:srgbClr val="C00000"/>
                </a:solidFill>
              </a:rPr>
              <a:t>Software as a Service</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a:xfrm>
            <a:off x="457200" y="1371600"/>
            <a:ext cx="8229600" cy="5257800"/>
          </a:xfrm>
        </p:spPr>
        <p:txBody>
          <a:bodyPr>
            <a:noAutofit/>
          </a:bodyPr>
          <a:lstStyle/>
          <a:p>
            <a:r>
              <a:rPr lang="en-US" dirty="0"/>
              <a:t>Software as a Service - </a:t>
            </a:r>
            <a:r>
              <a:rPr lang="en-US" dirty="0" err="1"/>
              <a:t>SaaS</a:t>
            </a:r>
            <a:endParaRPr lang="en-US" dirty="0"/>
          </a:p>
          <a:p>
            <a:pPr lvl="1"/>
            <a:r>
              <a:rPr lang="en-US" dirty="0"/>
              <a:t>The capability provided to the consumer is to use the provider’s applications running on a cloud infrastructure. The applications are accessible from various client devices through a thin client interface such as a web browser (e.g., web-based email).</a:t>
            </a:r>
          </a:p>
          <a:p>
            <a:pPr lvl="1"/>
            <a:r>
              <a:rPr lang="en-US" dirty="0"/>
              <a:t>The consumer does not manage or control the underlying cloud infrastructure including network, servers, operating systems, storage, or even individual application capabilities, with the possible exception of limited user-specific application configuration settings.</a:t>
            </a:r>
          </a:p>
          <a:p>
            <a:r>
              <a:rPr lang="en-US" dirty="0"/>
              <a:t>Examples :</a:t>
            </a:r>
          </a:p>
          <a:p>
            <a:pPr lvl="1"/>
            <a:r>
              <a:rPr lang="en-US" dirty="0"/>
              <a:t>Google Apps (e.g., Gmail, Google Docs, Google sites, …etc)</a:t>
            </a:r>
          </a:p>
          <a:p>
            <a:pPr lvl="1"/>
            <a:r>
              <a:rPr lang="en-US" dirty="0"/>
              <a:t>SalesForce.com</a:t>
            </a:r>
          </a:p>
          <a:p>
            <a:pPr lvl="1"/>
            <a:r>
              <a:rPr lang="en-US" dirty="0" err="1"/>
              <a:t>EyeOS</a:t>
            </a:r>
            <a:endParaRPr lang="en-US" dirty="0"/>
          </a:p>
          <a:p>
            <a:pPr lvl="1"/>
            <a:r>
              <a:rPr lang="en-US" altLang="zh-TW" dirty="0"/>
              <a:t>… etc</a:t>
            </a:r>
            <a:endParaRPr lang="en-US"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pic>
        <p:nvPicPr>
          <p:cNvPr id="6146" name="Picture 2"/>
          <p:cNvPicPr>
            <a:picLocks noChangeAspect="1" noChangeArrowheads="1"/>
          </p:cNvPicPr>
          <p:nvPr/>
        </p:nvPicPr>
        <p:blipFill rotWithShape="1">
          <a:blip r:embed="rId2" cstate="print"/>
          <a:srcRect b="3948"/>
          <a:stretch/>
        </p:blipFill>
        <p:spPr bwMode="auto">
          <a:xfrm>
            <a:off x="990600" y="1219200"/>
            <a:ext cx="7315200" cy="5562600"/>
          </a:xfrm>
          <a:prstGeom prst="rect">
            <a:avLst/>
          </a:prstGeom>
          <a:noFill/>
          <a:ln w="9525">
            <a:noFill/>
            <a:miter lim="800000"/>
            <a:headEnd/>
            <a:tailEnd/>
          </a:ln>
          <a:effec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a:xfrm>
            <a:off x="457200" y="1143000"/>
            <a:ext cx="8229600" cy="4525963"/>
          </a:xfrm>
        </p:spPr>
        <p:txBody>
          <a:bodyPr/>
          <a:lstStyle/>
          <a:p>
            <a:r>
              <a:rPr lang="en-US" dirty="0"/>
              <a:t>Enabling Technique – </a:t>
            </a:r>
            <a:r>
              <a:rPr lang="en-US" b="1" dirty="0"/>
              <a:t>Web Service</a:t>
            </a:r>
          </a:p>
          <a:p>
            <a:pPr lvl="1"/>
            <a:r>
              <a:rPr lang="en-US" dirty="0"/>
              <a:t>Web 2.0 is the trend of using the full potential of the web</a:t>
            </a:r>
          </a:p>
          <a:p>
            <a:pPr lvl="2"/>
            <a:r>
              <a:rPr lang="en-US" dirty="0"/>
              <a:t>Viewing the Internet as a computing platform</a:t>
            </a:r>
          </a:p>
          <a:p>
            <a:pPr lvl="2"/>
            <a:r>
              <a:rPr lang="en-US" dirty="0"/>
              <a:t>Running interactive applications through a web browser</a:t>
            </a:r>
          </a:p>
          <a:p>
            <a:pPr lvl="2"/>
            <a:r>
              <a:rPr lang="en-US" dirty="0"/>
              <a:t>Leveraging interconnectivity and mobility of devices</a:t>
            </a:r>
          </a:p>
          <a:p>
            <a:pPr lvl="2"/>
            <a:r>
              <a:rPr lang="en-US" dirty="0"/>
              <a:t>Enhanced effectiveness with greater human participation</a:t>
            </a:r>
          </a:p>
          <a:p>
            <a:r>
              <a:rPr lang="en-US" dirty="0"/>
              <a:t>Properties provided by Internet :</a:t>
            </a:r>
          </a:p>
          <a:p>
            <a:pPr lvl="1"/>
            <a:r>
              <a:rPr lang="en-US" dirty="0"/>
              <a:t>Accessibility and Portability</a:t>
            </a:r>
          </a:p>
          <a:p>
            <a:pPr lvl="1"/>
            <a:endParaRPr lang="en-US" dirty="0"/>
          </a:p>
        </p:txBody>
      </p:sp>
      <p:pic>
        <p:nvPicPr>
          <p:cNvPr id="7170" name="Picture 2"/>
          <p:cNvPicPr>
            <a:picLocks noChangeAspect="1" noChangeArrowheads="1"/>
          </p:cNvPicPr>
          <p:nvPr/>
        </p:nvPicPr>
        <p:blipFill>
          <a:blip r:embed="rId2" cstate="print"/>
          <a:srcRect/>
          <a:stretch>
            <a:fillRect/>
          </a:stretch>
        </p:blipFill>
        <p:spPr bwMode="auto">
          <a:xfrm>
            <a:off x="4367784" y="3276600"/>
            <a:ext cx="4700016" cy="3527779"/>
          </a:xfrm>
          <a:prstGeom prst="rect">
            <a:avLst/>
          </a:prstGeom>
          <a:noFill/>
          <a:ln w="9525">
            <a:noFill/>
            <a:miter lim="800000"/>
            <a:headEnd/>
            <a:tailEnd/>
          </a:ln>
          <a:effec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p:txBody>
          <a:bodyPr/>
          <a:lstStyle/>
          <a:p>
            <a:r>
              <a:rPr lang="en-US" dirty="0"/>
              <a:t>Provide service – </a:t>
            </a:r>
            <a:r>
              <a:rPr lang="en-US" b="1" dirty="0"/>
              <a:t>Web-based Applications</a:t>
            </a:r>
          </a:p>
          <a:p>
            <a:pPr lvl="1"/>
            <a:r>
              <a:rPr lang="en-US" dirty="0"/>
              <a:t>Conventional applications should translate their access interface onto web-based platform.</a:t>
            </a:r>
          </a:p>
          <a:p>
            <a:pPr lvl="1"/>
            <a:r>
              <a:rPr lang="en-US" dirty="0"/>
              <a:t>Applications in different domains</a:t>
            </a:r>
          </a:p>
          <a:p>
            <a:pPr lvl="2"/>
            <a:r>
              <a:rPr lang="en-US" b="1" i="1" dirty="0"/>
              <a:t>General Applications </a:t>
            </a:r>
            <a:r>
              <a:rPr lang="en-US" dirty="0"/>
              <a:t>– Applications which are designed for general propose, such as </a:t>
            </a:r>
            <a:r>
              <a:rPr lang="en-US" dirty="0">
                <a:solidFill>
                  <a:srgbClr val="C00000"/>
                </a:solidFill>
              </a:rPr>
              <a:t>office suit</a:t>
            </a:r>
            <a:r>
              <a:rPr lang="en-US" dirty="0"/>
              <a:t>, </a:t>
            </a:r>
            <a:r>
              <a:rPr lang="en-US" i="1" dirty="0">
                <a:solidFill>
                  <a:srgbClr val="C00000"/>
                </a:solidFill>
              </a:rPr>
              <a:t>multimedia</a:t>
            </a:r>
            <a:r>
              <a:rPr lang="en-US" dirty="0"/>
              <a:t> and </a:t>
            </a:r>
            <a:r>
              <a:rPr lang="en-US" i="1" dirty="0">
                <a:solidFill>
                  <a:srgbClr val="C00000"/>
                </a:solidFill>
              </a:rPr>
              <a:t>instant message</a:t>
            </a:r>
            <a:r>
              <a:rPr lang="en-US" dirty="0"/>
              <a:t>, …etc.</a:t>
            </a:r>
          </a:p>
          <a:p>
            <a:pPr lvl="2"/>
            <a:r>
              <a:rPr lang="en-US" b="1" i="1" dirty="0"/>
              <a:t>Business Applications </a:t>
            </a:r>
            <a:r>
              <a:rPr lang="en-US" dirty="0"/>
              <a:t>– Application which are designed for business propose, such as </a:t>
            </a:r>
            <a:r>
              <a:rPr lang="en-US" i="1" dirty="0">
                <a:solidFill>
                  <a:srgbClr val="C00000"/>
                </a:solidFill>
              </a:rPr>
              <a:t>ERP</a:t>
            </a:r>
            <a:r>
              <a:rPr lang="en-US" dirty="0"/>
              <a:t>, </a:t>
            </a:r>
            <a:r>
              <a:rPr lang="en-US" i="1" dirty="0">
                <a:solidFill>
                  <a:srgbClr val="C00000"/>
                </a:solidFill>
              </a:rPr>
              <a:t>CRM</a:t>
            </a:r>
            <a:r>
              <a:rPr lang="en-US" dirty="0"/>
              <a:t> and </a:t>
            </a:r>
            <a:r>
              <a:rPr lang="en-US" i="1" dirty="0">
                <a:solidFill>
                  <a:srgbClr val="C00000"/>
                </a:solidFill>
              </a:rPr>
              <a:t>market trading system</a:t>
            </a:r>
            <a:r>
              <a:rPr lang="en-US" dirty="0"/>
              <a:t>, …etc.</a:t>
            </a:r>
          </a:p>
          <a:p>
            <a:pPr lvl="2"/>
            <a:r>
              <a:rPr lang="en-US" b="1" i="1" dirty="0"/>
              <a:t>Scientific Applications </a:t>
            </a:r>
            <a:r>
              <a:rPr lang="en-US" dirty="0"/>
              <a:t>– Application which are designed for scientific propose, such as </a:t>
            </a:r>
            <a:r>
              <a:rPr lang="en-US" i="1" dirty="0">
                <a:solidFill>
                  <a:srgbClr val="C00000"/>
                </a:solidFill>
              </a:rPr>
              <a:t>aerospace simulation </a:t>
            </a:r>
            <a:r>
              <a:rPr lang="en-US" dirty="0"/>
              <a:t>and </a:t>
            </a:r>
            <a:r>
              <a:rPr lang="en-US" i="1" dirty="0">
                <a:solidFill>
                  <a:srgbClr val="C00000"/>
                </a:solidFill>
              </a:rPr>
              <a:t>biochemistry simulation</a:t>
            </a:r>
            <a:r>
              <a:rPr lang="en-US" dirty="0"/>
              <a:t>, …etc.</a:t>
            </a:r>
          </a:p>
          <a:p>
            <a:pPr lvl="2"/>
            <a:r>
              <a:rPr lang="en-US" b="1" i="1" dirty="0"/>
              <a:t>Government Applications</a:t>
            </a:r>
            <a:r>
              <a:rPr lang="en-US" dirty="0"/>
              <a:t> – Applications which are designed for government propose, such as </a:t>
            </a:r>
            <a:r>
              <a:rPr lang="en-US" i="1" dirty="0">
                <a:solidFill>
                  <a:srgbClr val="C00000"/>
                </a:solidFill>
              </a:rPr>
              <a:t>national medical system </a:t>
            </a:r>
            <a:r>
              <a:rPr lang="en-US" dirty="0"/>
              <a:t>and </a:t>
            </a:r>
            <a:r>
              <a:rPr lang="en-US" i="1" dirty="0">
                <a:solidFill>
                  <a:srgbClr val="C00000"/>
                </a:solidFill>
              </a:rPr>
              <a:t>public transportation system service</a:t>
            </a:r>
            <a:r>
              <a:rPr lang="en-US" dirty="0"/>
              <a:t>, …etc.</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as a Service</a:t>
            </a:r>
          </a:p>
        </p:txBody>
      </p:sp>
      <p:sp>
        <p:nvSpPr>
          <p:cNvPr id="3" name="Content Placeholder 2"/>
          <p:cNvSpPr>
            <a:spLocks noGrp="1"/>
          </p:cNvSpPr>
          <p:nvPr>
            <p:ph idx="1"/>
          </p:nvPr>
        </p:nvSpPr>
        <p:spPr/>
        <p:txBody>
          <a:bodyPr/>
          <a:lstStyle/>
          <a:p>
            <a:r>
              <a:rPr lang="en-US" dirty="0"/>
              <a:t>Provide service – </a:t>
            </a:r>
            <a:r>
              <a:rPr lang="en-US" b="1" dirty="0"/>
              <a:t>Web Portal</a:t>
            </a:r>
          </a:p>
          <a:p>
            <a:pPr lvl="1"/>
            <a:r>
              <a:rPr lang="en-US" dirty="0"/>
              <a:t>Apart from the standard search engine feature, web portals offer other services such as e-mail, news, stock prices, information, databases and entertainment.</a:t>
            </a:r>
          </a:p>
          <a:p>
            <a:pPr lvl="1"/>
            <a:r>
              <a:rPr lang="en-US" dirty="0"/>
              <a:t>Portals provide a way for enterprises to provide a consistent look and feel with access control and procedures for multiple applications and databases, which otherwise would have been different entities altogether.</a:t>
            </a:r>
          </a:p>
          <a:p>
            <a:pPr lvl="1"/>
            <a:r>
              <a:rPr lang="en-US" dirty="0"/>
              <a:t>Some examples :</a:t>
            </a:r>
          </a:p>
          <a:p>
            <a:pPr lvl="2"/>
            <a:r>
              <a:rPr lang="en-US" dirty="0" err="1"/>
              <a:t>iGoogle</a:t>
            </a:r>
            <a:endParaRPr lang="en-US" dirty="0"/>
          </a:p>
          <a:p>
            <a:pPr lvl="2"/>
            <a:r>
              <a:rPr lang="en-US" dirty="0"/>
              <a:t>MSNBC</a:t>
            </a:r>
          </a:p>
          <a:p>
            <a:pPr lvl="2"/>
            <a:r>
              <a:rPr lang="en-US" dirty="0" err="1"/>
              <a:t>Netvibes</a:t>
            </a:r>
            <a:endParaRPr lang="en-US" dirty="0"/>
          </a:p>
          <a:p>
            <a:pPr lvl="2"/>
            <a:r>
              <a:rPr lang="en-US" dirty="0"/>
              <a:t>Yahoo!</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Initial Investment</a:t>
            </a:r>
          </a:p>
        </p:txBody>
      </p:sp>
      <p:sp>
        <p:nvSpPr>
          <p:cNvPr id="3" name="Content Placeholder 2"/>
          <p:cNvSpPr>
            <a:spLocks noGrp="1"/>
          </p:cNvSpPr>
          <p:nvPr>
            <p:ph idx="1"/>
          </p:nvPr>
        </p:nvSpPr>
        <p:spPr/>
        <p:txBody>
          <a:bodyPr/>
          <a:lstStyle/>
          <a:p>
            <a:r>
              <a:rPr lang="en-US" dirty="0"/>
              <a:t>Initiate business with Cloud Computing services :</a:t>
            </a:r>
          </a:p>
          <a:p>
            <a:pPr lvl="1"/>
            <a:r>
              <a:rPr lang="en-US" dirty="0"/>
              <a:t>Survey and analysis the industry and market</a:t>
            </a:r>
          </a:p>
          <a:p>
            <a:pPr lvl="1"/>
            <a:r>
              <a:rPr lang="en-US" dirty="0"/>
              <a:t>Chose one cloud provider for enterprise deployment</a:t>
            </a:r>
          </a:p>
          <a:p>
            <a:pPr lvl="1"/>
            <a:r>
              <a:rPr lang="en-US" dirty="0"/>
              <a:t>Design and develop business service upon cloud environment</a:t>
            </a:r>
          </a:p>
          <a:p>
            <a:pPr lvl="1"/>
            <a:r>
              <a:rPr lang="en-US" dirty="0"/>
              <a:t>Announce the business service to clients</a:t>
            </a:r>
            <a:br>
              <a:rPr lang="en-US" dirty="0"/>
            </a:br>
            <a:endParaRPr lang="en-US" dirty="0"/>
          </a:p>
          <a:p>
            <a:r>
              <a:rPr lang="en-US" dirty="0"/>
              <a:t>Some benefits :</a:t>
            </a:r>
          </a:p>
          <a:p>
            <a:pPr lvl="1"/>
            <a:r>
              <a:rPr lang="en-US" dirty="0"/>
              <a:t>Enterprise do not need to own the infrastructure</a:t>
            </a:r>
          </a:p>
          <a:p>
            <a:pPr lvl="1"/>
            <a:r>
              <a:rPr lang="en-US" dirty="0"/>
              <a:t>Enterprise can develop and deploy business service in short time</a:t>
            </a:r>
          </a:p>
          <a:p>
            <a:pPr lvl="1"/>
            <a:r>
              <a:rPr lang="en-US" dirty="0"/>
              <a:t>Enterprise can reduce the business loss of wrong investment</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SaaS</a:t>
            </a:r>
            <a:r>
              <a:rPr lang="en-US" dirty="0"/>
              <a:t> - Summary</a:t>
            </a:r>
          </a:p>
        </p:txBody>
      </p:sp>
      <p:sp>
        <p:nvSpPr>
          <p:cNvPr id="3" name="Content Placeholder 2"/>
          <p:cNvSpPr>
            <a:spLocks noGrp="1"/>
          </p:cNvSpPr>
          <p:nvPr>
            <p:ph idx="1"/>
          </p:nvPr>
        </p:nvSpPr>
        <p:spPr/>
        <p:txBody>
          <a:bodyPr>
            <a:normAutofit/>
          </a:bodyPr>
          <a:lstStyle/>
          <a:p>
            <a:r>
              <a:rPr lang="en-US" sz="2000" b="1" dirty="0" err="1"/>
              <a:t>SaaS</a:t>
            </a:r>
            <a:r>
              <a:rPr lang="en-US" sz="2000" b="1" dirty="0"/>
              <a:t> is the finished applications that you rent and customize.</a:t>
            </a:r>
            <a:br>
              <a:rPr lang="en-US" sz="2000" b="1" dirty="0"/>
            </a:br>
            <a:endParaRPr lang="en-US" sz="2000" b="1" dirty="0"/>
          </a:p>
          <a:p>
            <a:r>
              <a:rPr lang="en-US" dirty="0" err="1"/>
              <a:t>SaaS</a:t>
            </a:r>
            <a:r>
              <a:rPr lang="en-US" dirty="0"/>
              <a:t> enabling technique</a:t>
            </a:r>
          </a:p>
          <a:p>
            <a:pPr lvl="1"/>
            <a:r>
              <a:rPr lang="en-US" dirty="0"/>
              <a:t>Web Service</a:t>
            </a:r>
            <a:br>
              <a:rPr lang="en-US" dirty="0"/>
            </a:br>
            <a:endParaRPr lang="en-US" dirty="0"/>
          </a:p>
          <a:p>
            <a:r>
              <a:rPr lang="en-US" dirty="0" err="1"/>
              <a:t>SaaS</a:t>
            </a:r>
            <a:r>
              <a:rPr lang="en-US" dirty="0"/>
              <a:t> provide services</a:t>
            </a:r>
          </a:p>
          <a:p>
            <a:pPr lvl="1"/>
            <a:r>
              <a:rPr lang="en-US" dirty="0"/>
              <a:t>Web-based Applications</a:t>
            </a:r>
          </a:p>
          <a:p>
            <a:pPr lvl="2"/>
            <a:r>
              <a:rPr lang="en-US" dirty="0"/>
              <a:t>General applications</a:t>
            </a:r>
          </a:p>
          <a:p>
            <a:pPr lvl="2"/>
            <a:r>
              <a:rPr lang="en-US" dirty="0"/>
              <a:t>Business applications</a:t>
            </a:r>
          </a:p>
          <a:p>
            <a:pPr lvl="2"/>
            <a:r>
              <a:rPr lang="en-US" dirty="0"/>
              <a:t>Scientific applications</a:t>
            </a:r>
          </a:p>
          <a:p>
            <a:pPr lvl="2"/>
            <a:r>
              <a:rPr lang="en-US" dirty="0"/>
              <a:t>Government applications</a:t>
            </a:r>
          </a:p>
          <a:p>
            <a:pPr lvl="1"/>
            <a:r>
              <a:rPr lang="en-US" dirty="0"/>
              <a:t>Web Portal</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Deployment models</a:t>
            </a:r>
          </a:p>
        </p:txBody>
      </p:sp>
      <p:sp>
        <p:nvSpPr>
          <p:cNvPr id="3" name="Text Placeholder 2"/>
          <p:cNvSpPr>
            <a:spLocks noGrp="1"/>
          </p:cNvSpPr>
          <p:nvPr>
            <p:ph type="body" idx="1"/>
          </p:nvPr>
        </p:nvSpPr>
        <p:spPr/>
        <p:txBody>
          <a:bodyPr/>
          <a:lstStyle/>
          <a:p>
            <a:r>
              <a:rPr lang="en-US" dirty="0">
                <a:solidFill>
                  <a:srgbClr val="C00000"/>
                </a:solidFill>
              </a:rPr>
              <a:t>How to deploy a cloud system ?</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Deployment Model</a:t>
            </a:r>
          </a:p>
        </p:txBody>
      </p:sp>
      <p:sp>
        <p:nvSpPr>
          <p:cNvPr id="3" name="Content Placeholder 2"/>
          <p:cNvSpPr>
            <a:spLocks noGrp="1"/>
          </p:cNvSpPr>
          <p:nvPr>
            <p:ph idx="1"/>
          </p:nvPr>
        </p:nvSpPr>
        <p:spPr/>
        <p:txBody>
          <a:bodyPr/>
          <a:lstStyle/>
          <a:p>
            <a:r>
              <a:rPr lang="en-US" dirty="0"/>
              <a:t>There are four primary cloud deployment models :</a:t>
            </a:r>
          </a:p>
          <a:p>
            <a:pPr lvl="1"/>
            <a:r>
              <a:rPr lang="en-US" dirty="0"/>
              <a:t>Public Cloud</a:t>
            </a:r>
          </a:p>
          <a:p>
            <a:pPr lvl="1"/>
            <a:r>
              <a:rPr lang="en-US" dirty="0"/>
              <a:t>Private Cloud</a:t>
            </a:r>
          </a:p>
          <a:p>
            <a:pPr lvl="1"/>
            <a:r>
              <a:rPr lang="en-US" dirty="0"/>
              <a:t>Community Cloud</a:t>
            </a:r>
          </a:p>
          <a:p>
            <a:pPr lvl="1"/>
            <a:r>
              <a:rPr lang="en-US" dirty="0"/>
              <a:t>Hybrid Cloud</a:t>
            </a:r>
            <a:br>
              <a:rPr lang="en-US" dirty="0"/>
            </a:br>
            <a:endParaRPr lang="en-US" dirty="0"/>
          </a:p>
          <a:p>
            <a:r>
              <a:rPr lang="en-US" dirty="0"/>
              <a:t>Each can exhibit the previously discussed characteristics; their differences lie primarily in the scope and access of published cloud services, as they are made available to service consumers.</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Public Cloud</a:t>
            </a:r>
          </a:p>
        </p:txBody>
      </p:sp>
      <p:sp>
        <p:nvSpPr>
          <p:cNvPr id="3" name="Content Placeholder 2"/>
          <p:cNvSpPr>
            <a:spLocks noGrp="1"/>
          </p:cNvSpPr>
          <p:nvPr>
            <p:ph idx="1"/>
          </p:nvPr>
        </p:nvSpPr>
        <p:spPr>
          <a:xfrm>
            <a:off x="457200" y="1600200"/>
            <a:ext cx="8382000" cy="4525963"/>
          </a:xfrm>
        </p:spPr>
        <p:txBody>
          <a:bodyPr/>
          <a:lstStyle/>
          <a:p>
            <a:r>
              <a:rPr lang="en-US" dirty="0"/>
              <a:t>Public cloud definition</a:t>
            </a:r>
          </a:p>
          <a:p>
            <a:pPr lvl="1"/>
            <a:r>
              <a:rPr lang="en-US" dirty="0"/>
              <a:t>The cloud infrastructure is made available to the general public or a large industry group and is owned by an organization selling cloud services.</a:t>
            </a:r>
          </a:p>
          <a:p>
            <a:pPr lvl="1"/>
            <a:r>
              <a:rPr lang="en-US" dirty="0"/>
              <a:t>Also known as external cloud or multi-tenant cloud, this model essentially represents a cloud environment that is openly accessible.</a:t>
            </a:r>
          </a:p>
          <a:p>
            <a:pPr lvl="1"/>
            <a:r>
              <a:rPr lang="en-US" dirty="0"/>
              <a:t>Basic characteristics :</a:t>
            </a:r>
          </a:p>
          <a:p>
            <a:pPr lvl="2"/>
            <a:r>
              <a:rPr lang="en-US" dirty="0"/>
              <a:t>Homogeneous infrastructure</a:t>
            </a:r>
          </a:p>
          <a:p>
            <a:pPr lvl="2"/>
            <a:r>
              <a:rPr lang="en-US" dirty="0"/>
              <a:t>Common policies</a:t>
            </a:r>
          </a:p>
          <a:p>
            <a:pPr lvl="2"/>
            <a:r>
              <a:rPr lang="en-US" dirty="0"/>
              <a:t>Shared resources and multi-tenant</a:t>
            </a:r>
          </a:p>
          <a:p>
            <a:pPr lvl="2"/>
            <a:r>
              <a:rPr lang="en-US" dirty="0"/>
              <a:t>Leased or rented infrastructure</a:t>
            </a:r>
          </a:p>
          <a:p>
            <a:pPr lvl="2"/>
            <a:r>
              <a:rPr lang="en-US" dirty="0"/>
              <a:t>Economies of scale</a:t>
            </a:r>
          </a:p>
        </p:txBody>
      </p:sp>
      <p:pic>
        <p:nvPicPr>
          <p:cNvPr id="1026" name="Picture 2"/>
          <p:cNvPicPr>
            <a:picLocks noChangeAspect="1" noChangeArrowheads="1"/>
          </p:cNvPicPr>
          <p:nvPr/>
        </p:nvPicPr>
        <p:blipFill>
          <a:blip r:embed="rId2" cstate="print"/>
          <a:srcRect/>
          <a:stretch>
            <a:fillRect/>
          </a:stretch>
        </p:blipFill>
        <p:spPr bwMode="auto">
          <a:xfrm>
            <a:off x="5704093" y="3810000"/>
            <a:ext cx="3039503" cy="2895600"/>
          </a:xfrm>
          <a:prstGeom prst="rect">
            <a:avLst/>
          </a:prstGeom>
          <a:noFill/>
          <a:ln w="9525">
            <a:noFill/>
            <a:miter lim="800000"/>
            <a:headEnd/>
            <a:tailEnd/>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Private Cloud</a:t>
            </a:r>
          </a:p>
        </p:txBody>
      </p:sp>
      <p:sp>
        <p:nvSpPr>
          <p:cNvPr id="3" name="Content Placeholder 2"/>
          <p:cNvSpPr>
            <a:spLocks noGrp="1"/>
          </p:cNvSpPr>
          <p:nvPr>
            <p:ph idx="1"/>
          </p:nvPr>
        </p:nvSpPr>
        <p:spPr>
          <a:xfrm>
            <a:off x="457200" y="1295400"/>
            <a:ext cx="8229600" cy="4800600"/>
          </a:xfrm>
        </p:spPr>
        <p:txBody>
          <a:bodyPr>
            <a:noAutofit/>
          </a:bodyPr>
          <a:lstStyle/>
          <a:p>
            <a:r>
              <a:rPr lang="en-US" dirty="0"/>
              <a:t>Private cloud definition</a:t>
            </a:r>
          </a:p>
          <a:p>
            <a:pPr lvl="1"/>
            <a:r>
              <a:rPr lang="en-US" dirty="0"/>
              <a:t>The cloud infrastructure is operated solely for an organization. It may be managed by the organization or a third party and may exist on premise or off premise.</a:t>
            </a:r>
          </a:p>
          <a:p>
            <a:pPr lvl="1"/>
            <a:r>
              <a:rPr lang="en-US" dirty="0"/>
              <a:t>Also referred to as internal cloud or on-premise cloud, a private cloud intentionally limits access to its resources to service consumers that belong to the same organization that owns the cloud.</a:t>
            </a:r>
          </a:p>
          <a:p>
            <a:pPr lvl="1"/>
            <a:r>
              <a:rPr lang="en-US" dirty="0"/>
              <a:t>Basic characteristics :</a:t>
            </a:r>
          </a:p>
          <a:p>
            <a:pPr lvl="2"/>
            <a:r>
              <a:rPr lang="en-US" dirty="0"/>
              <a:t>Heterogeneous infrastructure</a:t>
            </a:r>
          </a:p>
          <a:p>
            <a:pPr lvl="2"/>
            <a:r>
              <a:rPr lang="en-US" dirty="0"/>
              <a:t>Customized and tailored policies</a:t>
            </a:r>
          </a:p>
          <a:p>
            <a:pPr lvl="2"/>
            <a:r>
              <a:rPr lang="en-US" dirty="0"/>
              <a:t>Dedicated resources</a:t>
            </a:r>
          </a:p>
          <a:p>
            <a:pPr lvl="2"/>
            <a:r>
              <a:rPr lang="en-US" dirty="0"/>
              <a:t>In-house infrastructure</a:t>
            </a:r>
          </a:p>
          <a:p>
            <a:pPr lvl="2"/>
            <a:r>
              <a:rPr lang="en-US" dirty="0"/>
              <a:t>End-to-end control </a:t>
            </a:r>
          </a:p>
        </p:txBody>
      </p:sp>
      <p:pic>
        <p:nvPicPr>
          <p:cNvPr id="2050" name="Picture 2"/>
          <p:cNvPicPr>
            <a:picLocks noChangeAspect="1" noChangeArrowheads="1"/>
          </p:cNvPicPr>
          <p:nvPr/>
        </p:nvPicPr>
        <p:blipFill>
          <a:blip r:embed="rId2" cstate="print"/>
          <a:srcRect/>
          <a:stretch>
            <a:fillRect/>
          </a:stretch>
        </p:blipFill>
        <p:spPr bwMode="auto">
          <a:xfrm>
            <a:off x="5724600" y="3810000"/>
            <a:ext cx="3120776" cy="2886808"/>
          </a:xfrm>
          <a:prstGeom prst="rect">
            <a:avLst/>
          </a:prstGeom>
          <a:noFill/>
          <a:ln w="9525">
            <a:noFill/>
            <a:miter lim="800000"/>
            <a:headEnd/>
            <a:tailEnd/>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Public vs. Private</a:t>
            </a:r>
          </a:p>
        </p:txBody>
      </p:sp>
      <p:sp>
        <p:nvSpPr>
          <p:cNvPr id="3" name="Content Placeholder 2"/>
          <p:cNvSpPr>
            <a:spLocks noGrp="1"/>
          </p:cNvSpPr>
          <p:nvPr>
            <p:ph idx="1"/>
          </p:nvPr>
        </p:nvSpPr>
        <p:spPr>
          <a:xfrm>
            <a:off x="457200" y="1600201"/>
            <a:ext cx="8229600" cy="609600"/>
          </a:xfrm>
        </p:spPr>
        <p:txBody>
          <a:bodyPr/>
          <a:lstStyle/>
          <a:p>
            <a:r>
              <a:rPr lang="en-US" dirty="0"/>
              <a:t>Comparison :</a:t>
            </a:r>
          </a:p>
        </p:txBody>
      </p:sp>
      <p:graphicFrame>
        <p:nvGraphicFramePr>
          <p:cNvPr id="5" name="Table 4"/>
          <p:cNvGraphicFramePr>
            <a:graphicFrameLocks noGrp="1"/>
          </p:cNvGraphicFramePr>
          <p:nvPr/>
        </p:nvGraphicFramePr>
        <p:xfrm>
          <a:off x="990600" y="2575560"/>
          <a:ext cx="7162800" cy="2225040"/>
        </p:xfrm>
        <a:graphic>
          <a:graphicData uri="http://schemas.openxmlformats.org/drawingml/2006/table">
            <a:tbl>
              <a:tblPr firstRow="1" bandRow="1">
                <a:tableStyleId>{7DF18680-E054-41AD-8BC1-D1AEF772440D}</a:tableStyleId>
              </a:tblPr>
              <a:tblGrid>
                <a:gridCol w="1752600">
                  <a:extLst>
                    <a:ext uri="{9D8B030D-6E8A-4147-A177-3AD203B41FA5}">
                      <a16:colId xmlns:a16="http://schemas.microsoft.com/office/drawing/2014/main" val="20000"/>
                    </a:ext>
                  </a:extLst>
                </a:gridCol>
                <a:gridCol w="2667000">
                  <a:extLst>
                    <a:ext uri="{9D8B030D-6E8A-4147-A177-3AD203B41FA5}">
                      <a16:colId xmlns:a16="http://schemas.microsoft.com/office/drawing/2014/main" val="20001"/>
                    </a:ext>
                  </a:extLst>
                </a:gridCol>
                <a:gridCol w="2743200">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Public Cloud</a:t>
                      </a:r>
                    </a:p>
                  </a:txBody>
                  <a:tcPr/>
                </a:tc>
                <a:tc>
                  <a:txBody>
                    <a:bodyPr/>
                    <a:lstStyle/>
                    <a:p>
                      <a:r>
                        <a:rPr lang="en-US" dirty="0"/>
                        <a:t>Private Cloud</a:t>
                      </a:r>
                    </a:p>
                  </a:txBody>
                  <a:tcPr/>
                </a:tc>
                <a:extLst>
                  <a:ext uri="{0D108BD9-81ED-4DB2-BD59-A6C34878D82A}">
                    <a16:rowId xmlns:a16="http://schemas.microsoft.com/office/drawing/2014/main" val="10000"/>
                  </a:ext>
                </a:extLst>
              </a:tr>
              <a:tr h="370840">
                <a:tc>
                  <a:txBody>
                    <a:bodyPr/>
                    <a:lstStyle/>
                    <a:p>
                      <a:r>
                        <a:rPr lang="en-US" b="1" i="1" dirty="0"/>
                        <a:t>Infrastructure</a:t>
                      </a:r>
                    </a:p>
                  </a:txBody>
                  <a:tcPr anchor="ctr"/>
                </a:tc>
                <a:tc>
                  <a:txBody>
                    <a:bodyPr/>
                    <a:lstStyle/>
                    <a:p>
                      <a:pPr algn="l"/>
                      <a:r>
                        <a:rPr lang="en-US" sz="1800" i="1" kern="1200" dirty="0">
                          <a:solidFill>
                            <a:schemeClr val="tx1"/>
                          </a:solidFill>
                          <a:latin typeface="+mn-lt"/>
                          <a:ea typeface="+mn-ea"/>
                          <a:cs typeface="+mn-cs"/>
                        </a:rPr>
                        <a:t>Homogeneous </a:t>
                      </a:r>
                    </a:p>
                  </a:txBody>
                  <a:tcPr anchor="ctr"/>
                </a:tc>
                <a:tc>
                  <a:txBody>
                    <a:bodyPr/>
                    <a:lstStyle/>
                    <a:p>
                      <a:pPr algn="l"/>
                      <a:r>
                        <a:rPr lang="en-US" sz="1800" i="1" kern="1200" dirty="0">
                          <a:solidFill>
                            <a:schemeClr val="tx1"/>
                          </a:solidFill>
                          <a:latin typeface="+mn-lt"/>
                          <a:ea typeface="+mn-ea"/>
                          <a:cs typeface="+mn-cs"/>
                        </a:rPr>
                        <a:t>Heterogeneous</a:t>
                      </a:r>
                    </a:p>
                  </a:txBody>
                  <a:tcPr anchor="ctr"/>
                </a:tc>
                <a:extLst>
                  <a:ext uri="{0D108BD9-81ED-4DB2-BD59-A6C34878D82A}">
                    <a16:rowId xmlns:a16="http://schemas.microsoft.com/office/drawing/2014/main" val="10001"/>
                  </a:ext>
                </a:extLst>
              </a:tr>
              <a:tr h="370840">
                <a:tc>
                  <a:txBody>
                    <a:bodyPr/>
                    <a:lstStyle/>
                    <a:p>
                      <a:r>
                        <a:rPr lang="en-US" b="1" i="1" dirty="0"/>
                        <a:t>Policy Model</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i="1" kern="1200" dirty="0">
                          <a:solidFill>
                            <a:schemeClr val="tx1"/>
                          </a:solidFill>
                          <a:latin typeface="+mn-lt"/>
                          <a:ea typeface="+mn-ea"/>
                          <a:cs typeface="+mn-cs"/>
                        </a:rPr>
                        <a:t>Common defined</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i="1" kern="1200" dirty="0">
                          <a:solidFill>
                            <a:schemeClr val="tx1"/>
                          </a:solidFill>
                          <a:latin typeface="+mn-lt"/>
                          <a:ea typeface="+mn-ea"/>
                          <a:cs typeface="+mn-cs"/>
                        </a:rPr>
                        <a:t>Customized &amp; Tailored </a:t>
                      </a:r>
                    </a:p>
                  </a:txBody>
                  <a:tcPr anchor="ctr"/>
                </a:tc>
                <a:extLst>
                  <a:ext uri="{0D108BD9-81ED-4DB2-BD59-A6C34878D82A}">
                    <a16:rowId xmlns:a16="http://schemas.microsoft.com/office/drawing/2014/main" val="10002"/>
                  </a:ext>
                </a:extLst>
              </a:tr>
              <a:tr h="370840">
                <a:tc>
                  <a:txBody>
                    <a:bodyPr/>
                    <a:lstStyle/>
                    <a:p>
                      <a:r>
                        <a:rPr lang="en-US" b="1" i="1" dirty="0"/>
                        <a:t>Resource Model</a:t>
                      </a:r>
                    </a:p>
                  </a:txBody>
                  <a:tcPr anchor="ctr"/>
                </a:tc>
                <a:tc>
                  <a:txBody>
                    <a:bodyPr/>
                    <a:lstStyle/>
                    <a:p>
                      <a:pPr algn="l"/>
                      <a:r>
                        <a:rPr lang="en-US" sz="1800" i="1" kern="1200" dirty="0">
                          <a:solidFill>
                            <a:schemeClr val="tx1"/>
                          </a:solidFill>
                          <a:latin typeface="+mn-lt"/>
                          <a:ea typeface="+mn-ea"/>
                          <a:cs typeface="+mn-cs"/>
                        </a:rPr>
                        <a:t>Shared &amp; Multi-tenant</a:t>
                      </a:r>
                    </a:p>
                  </a:txBody>
                  <a:tcPr anchor="ctr"/>
                </a:tc>
                <a:tc>
                  <a:txBody>
                    <a:bodyPr/>
                    <a:lstStyle/>
                    <a:p>
                      <a:pPr algn="l"/>
                      <a:r>
                        <a:rPr lang="en-US" sz="1800" i="1" kern="1200" dirty="0">
                          <a:solidFill>
                            <a:schemeClr val="tx1"/>
                          </a:solidFill>
                          <a:latin typeface="+mn-lt"/>
                          <a:ea typeface="+mn-ea"/>
                          <a:cs typeface="+mn-cs"/>
                        </a:rPr>
                        <a:t>Dedicated</a:t>
                      </a:r>
                    </a:p>
                  </a:txBody>
                  <a:tcPr anchor="ctr"/>
                </a:tc>
                <a:extLst>
                  <a:ext uri="{0D108BD9-81ED-4DB2-BD59-A6C34878D82A}">
                    <a16:rowId xmlns:a16="http://schemas.microsoft.com/office/drawing/2014/main" val="10003"/>
                  </a:ext>
                </a:extLst>
              </a:tr>
              <a:tr h="370840">
                <a:tc>
                  <a:txBody>
                    <a:bodyPr/>
                    <a:lstStyle/>
                    <a:p>
                      <a:r>
                        <a:rPr lang="en-US" b="1" i="1" dirty="0"/>
                        <a:t>Cost Model</a:t>
                      </a:r>
                    </a:p>
                  </a:txBody>
                  <a:tcPr anchor="ctr"/>
                </a:tc>
                <a:tc>
                  <a:txBody>
                    <a:bodyPr/>
                    <a:lstStyle/>
                    <a:p>
                      <a:pPr algn="l"/>
                      <a:r>
                        <a:rPr lang="en-US" sz="1800" i="1" kern="1200" dirty="0">
                          <a:solidFill>
                            <a:schemeClr val="tx1"/>
                          </a:solidFill>
                          <a:latin typeface="+mn-lt"/>
                          <a:ea typeface="+mn-ea"/>
                          <a:cs typeface="+mn-cs"/>
                        </a:rPr>
                        <a:t>Operational</a:t>
                      </a:r>
                      <a:r>
                        <a:rPr lang="en-US" sz="1800" i="1" kern="1200" baseline="0" dirty="0">
                          <a:solidFill>
                            <a:schemeClr val="tx1"/>
                          </a:solidFill>
                          <a:latin typeface="+mn-lt"/>
                          <a:ea typeface="+mn-ea"/>
                          <a:cs typeface="+mn-cs"/>
                        </a:rPr>
                        <a:t> expenditure</a:t>
                      </a:r>
                      <a:endParaRPr lang="en-US" sz="1800" i="1" kern="1200" dirty="0">
                        <a:solidFill>
                          <a:schemeClr val="tx1"/>
                        </a:solidFill>
                        <a:latin typeface="+mn-lt"/>
                        <a:ea typeface="+mn-ea"/>
                        <a:cs typeface="+mn-cs"/>
                      </a:endParaRPr>
                    </a:p>
                  </a:txBody>
                  <a:tcPr anchor="ctr"/>
                </a:tc>
                <a:tc>
                  <a:txBody>
                    <a:bodyPr/>
                    <a:lstStyle/>
                    <a:p>
                      <a:pPr algn="l"/>
                      <a:r>
                        <a:rPr lang="en-US" sz="1800" i="1" kern="1200" dirty="0">
                          <a:solidFill>
                            <a:schemeClr val="tx1"/>
                          </a:solidFill>
                          <a:latin typeface="+mn-lt"/>
                          <a:ea typeface="+mn-ea"/>
                          <a:cs typeface="+mn-cs"/>
                        </a:rPr>
                        <a:t>Capital</a:t>
                      </a:r>
                      <a:r>
                        <a:rPr lang="en-US" sz="1800" i="1" kern="1200" baseline="0" dirty="0">
                          <a:solidFill>
                            <a:schemeClr val="tx1"/>
                          </a:solidFill>
                          <a:latin typeface="+mn-lt"/>
                          <a:ea typeface="+mn-ea"/>
                          <a:cs typeface="+mn-cs"/>
                        </a:rPr>
                        <a:t> expenditure</a:t>
                      </a:r>
                      <a:endParaRPr lang="en-US" sz="1800" i="1" kern="1200" dirty="0">
                        <a:solidFill>
                          <a:schemeClr val="tx1"/>
                        </a:solidFill>
                        <a:latin typeface="+mn-lt"/>
                        <a:ea typeface="+mn-ea"/>
                        <a:cs typeface="+mn-cs"/>
                      </a:endParaRPr>
                    </a:p>
                  </a:txBody>
                  <a:tcPr anchor="ctr"/>
                </a:tc>
                <a:extLst>
                  <a:ext uri="{0D108BD9-81ED-4DB2-BD59-A6C34878D82A}">
                    <a16:rowId xmlns:a16="http://schemas.microsoft.com/office/drawing/2014/main" val="10004"/>
                  </a:ext>
                </a:extLst>
              </a:tr>
              <a:tr h="370840">
                <a:tc>
                  <a:txBody>
                    <a:bodyPr/>
                    <a:lstStyle/>
                    <a:p>
                      <a:r>
                        <a:rPr lang="en-US" b="1" i="1" dirty="0"/>
                        <a:t>Economy</a:t>
                      </a:r>
                      <a:r>
                        <a:rPr lang="en-US" b="1" i="1" baseline="0" dirty="0"/>
                        <a:t> Model</a:t>
                      </a:r>
                      <a:endParaRPr lang="en-US" b="1" i="1" dirty="0"/>
                    </a:p>
                  </a:txBody>
                  <a:tcPr anchor="ctr"/>
                </a:tc>
                <a:tc>
                  <a:txBody>
                    <a:bodyPr/>
                    <a:lstStyle/>
                    <a:p>
                      <a:pPr algn="l"/>
                      <a:r>
                        <a:rPr lang="en-US" sz="1800" i="1" kern="1200" dirty="0">
                          <a:solidFill>
                            <a:schemeClr val="tx1"/>
                          </a:solidFill>
                          <a:latin typeface="+mn-lt"/>
                          <a:ea typeface="+mn-ea"/>
                          <a:cs typeface="+mn-cs"/>
                        </a:rPr>
                        <a:t>Large</a:t>
                      </a:r>
                      <a:r>
                        <a:rPr lang="en-US" sz="1800" i="1" kern="1200" baseline="0" dirty="0">
                          <a:solidFill>
                            <a:schemeClr val="tx1"/>
                          </a:solidFill>
                          <a:latin typeface="+mn-lt"/>
                          <a:ea typeface="+mn-ea"/>
                          <a:cs typeface="+mn-cs"/>
                        </a:rPr>
                        <a:t> economy of scale</a:t>
                      </a:r>
                      <a:endParaRPr lang="en-US" sz="1800" i="1" kern="1200" dirty="0">
                        <a:solidFill>
                          <a:schemeClr val="tx1"/>
                        </a:solidFill>
                        <a:latin typeface="+mn-lt"/>
                        <a:ea typeface="+mn-ea"/>
                        <a:cs typeface="+mn-cs"/>
                      </a:endParaRPr>
                    </a:p>
                  </a:txBody>
                  <a:tcPr anchor="ctr"/>
                </a:tc>
                <a:tc>
                  <a:txBody>
                    <a:bodyPr/>
                    <a:lstStyle/>
                    <a:p>
                      <a:pPr algn="l"/>
                      <a:r>
                        <a:rPr lang="en-US" sz="1800" i="1" kern="1200" dirty="0">
                          <a:solidFill>
                            <a:schemeClr val="tx1"/>
                          </a:solidFill>
                          <a:latin typeface="+mn-lt"/>
                          <a:ea typeface="+mn-ea"/>
                          <a:cs typeface="+mn-cs"/>
                        </a:rPr>
                        <a:t>End-to-end</a:t>
                      </a:r>
                      <a:r>
                        <a:rPr lang="en-US" sz="1800" i="1" kern="1200" baseline="0" dirty="0">
                          <a:solidFill>
                            <a:schemeClr val="tx1"/>
                          </a:solidFill>
                          <a:latin typeface="+mn-lt"/>
                          <a:ea typeface="+mn-ea"/>
                          <a:cs typeface="+mn-cs"/>
                        </a:rPr>
                        <a:t> control</a:t>
                      </a:r>
                      <a:endParaRPr lang="en-US" sz="1800" i="1" kern="1200" dirty="0">
                        <a:solidFill>
                          <a:schemeClr val="tx1"/>
                        </a:solidFill>
                        <a:latin typeface="+mn-lt"/>
                        <a:ea typeface="+mn-ea"/>
                        <a:cs typeface="+mn-cs"/>
                      </a:endParaRPr>
                    </a:p>
                  </a:txBody>
                  <a:tcPr anchor="ctr"/>
                </a:tc>
                <a:extLst>
                  <a:ext uri="{0D108BD9-81ED-4DB2-BD59-A6C34878D82A}">
                    <a16:rowId xmlns:a16="http://schemas.microsoft.com/office/drawing/2014/main" val="10005"/>
                  </a:ext>
                </a:extLst>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Community Cloud</a:t>
            </a:r>
          </a:p>
        </p:txBody>
      </p:sp>
      <p:sp>
        <p:nvSpPr>
          <p:cNvPr id="3" name="Content Placeholder 2"/>
          <p:cNvSpPr>
            <a:spLocks noGrp="1"/>
          </p:cNvSpPr>
          <p:nvPr>
            <p:ph idx="1"/>
          </p:nvPr>
        </p:nvSpPr>
        <p:spPr/>
        <p:txBody>
          <a:bodyPr/>
          <a:lstStyle/>
          <a:p>
            <a:r>
              <a:rPr lang="en-US" dirty="0"/>
              <a:t>Community cloud definition</a:t>
            </a:r>
          </a:p>
          <a:p>
            <a:pPr lvl="1"/>
            <a:r>
              <a:rPr lang="en-US" dirty="0"/>
              <a:t>The cloud infrastructure is shared by several organizations and supports a specific community that has shared concerns (e.g., mission, security requirements, policy, and compliance considerations). </a:t>
            </a:r>
          </a:p>
        </p:txBody>
      </p:sp>
      <p:pic>
        <p:nvPicPr>
          <p:cNvPr id="10244" name="Picture 4" descr="[14.PNG]"/>
          <p:cNvPicPr>
            <a:picLocks noChangeAspect="1" noChangeArrowheads="1"/>
          </p:cNvPicPr>
          <p:nvPr/>
        </p:nvPicPr>
        <p:blipFill>
          <a:blip r:embed="rId2" cstate="print"/>
          <a:srcRect/>
          <a:stretch>
            <a:fillRect/>
          </a:stretch>
        </p:blipFill>
        <p:spPr bwMode="auto">
          <a:xfrm>
            <a:off x="3733800" y="3200400"/>
            <a:ext cx="5295992" cy="3657600"/>
          </a:xfrm>
          <a:prstGeom prst="rect">
            <a:avLst/>
          </a:prstGeom>
          <a:noFill/>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Hybrid Cloud</a:t>
            </a:r>
          </a:p>
        </p:txBody>
      </p:sp>
      <p:sp>
        <p:nvSpPr>
          <p:cNvPr id="3" name="Content Placeholder 2"/>
          <p:cNvSpPr>
            <a:spLocks noGrp="1"/>
          </p:cNvSpPr>
          <p:nvPr>
            <p:ph idx="1"/>
          </p:nvPr>
        </p:nvSpPr>
        <p:spPr/>
        <p:txBody>
          <a:bodyPr/>
          <a:lstStyle/>
          <a:p>
            <a:r>
              <a:rPr lang="en-US" dirty="0"/>
              <a:t>Hybrid cloud definition</a:t>
            </a:r>
          </a:p>
          <a:p>
            <a:pPr lvl="1"/>
            <a:r>
              <a:rPr lang="en-US" dirty="0"/>
              <a:t>The cloud infrastructure is a composition of two or more clouds (private, community, or public) that remain unique entities but are bound together by standardized or proprietary technology that enables data and application</a:t>
            </a:r>
            <a:br>
              <a:rPr lang="en-US" dirty="0"/>
            </a:br>
            <a:r>
              <a:rPr lang="en-US" dirty="0"/>
              <a:t>portability (e.g., cloud bursting</a:t>
            </a:r>
            <a:br>
              <a:rPr lang="en-US" dirty="0"/>
            </a:br>
            <a:r>
              <a:rPr lang="en-US" dirty="0"/>
              <a:t>for load-balancing between</a:t>
            </a:r>
            <a:br>
              <a:rPr lang="en-US" dirty="0"/>
            </a:br>
            <a:r>
              <a:rPr lang="en-US" dirty="0"/>
              <a:t>clouds).</a:t>
            </a:r>
          </a:p>
        </p:txBody>
      </p:sp>
      <p:pic>
        <p:nvPicPr>
          <p:cNvPr id="11268" name="Picture 4" descr="[13.PNG]"/>
          <p:cNvPicPr>
            <a:picLocks noChangeAspect="1" noChangeArrowheads="1"/>
          </p:cNvPicPr>
          <p:nvPr/>
        </p:nvPicPr>
        <p:blipFill>
          <a:blip r:embed="rId2" cstate="print"/>
          <a:srcRect/>
          <a:stretch>
            <a:fillRect/>
          </a:stretch>
        </p:blipFill>
        <p:spPr bwMode="auto">
          <a:xfrm>
            <a:off x="5029200" y="3048000"/>
            <a:ext cx="3929763" cy="3657600"/>
          </a:xfrm>
          <a:prstGeom prst="rect">
            <a:avLst/>
          </a:prstGeom>
          <a:noFill/>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Cloud Ecosystem</a:t>
            </a:r>
            <a:endParaRPr lang="zh-TW" altLang="en-US" dirty="0"/>
          </a:p>
        </p:txBody>
      </p:sp>
      <p:pic>
        <p:nvPicPr>
          <p:cNvPr id="1027" name="Picture 3"/>
          <p:cNvPicPr>
            <a:picLocks noChangeAspect="1" noChangeArrowheads="1"/>
          </p:cNvPicPr>
          <p:nvPr/>
        </p:nvPicPr>
        <p:blipFill>
          <a:blip r:embed="rId2" cstate="print"/>
          <a:srcRect/>
          <a:stretch>
            <a:fillRect/>
          </a:stretch>
        </p:blipFill>
        <p:spPr bwMode="auto">
          <a:xfrm>
            <a:off x="1367028" y="1198710"/>
            <a:ext cx="6710171" cy="5567215"/>
          </a:xfrm>
          <a:prstGeom prst="rect">
            <a:avLst/>
          </a:prstGeom>
          <a:noFill/>
          <a:ln w="9525">
            <a:noFill/>
            <a:miter lim="800000"/>
            <a:headEnd/>
            <a:tailEnd/>
          </a:ln>
          <a:effectLst/>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Summary </a:t>
            </a:r>
            <a:endParaRPr lang="zh-TW" altLang="en-US" dirty="0"/>
          </a:p>
        </p:txBody>
      </p:sp>
      <p:sp>
        <p:nvSpPr>
          <p:cNvPr id="3" name="內容版面配置區 2"/>
          <p:cNvSpPr>
            <a:spLocks noGrp="1"/>
          </p:cNvSpPr>
          <p:nvPr>
            <p:ph idx="1"/>
          </p:nvPr>
        </p:nvSpPr>
        <p:spPr>
          <a:xfrm>
            <a:off x="457200" y="1600200"/>
            <a:ext cx="8229600" cy="5029200"/>
          </a:xfrm>
        </p:spPr>
        <p:txBody>
          <a:bodyPr>
            <a:normAutofit/>
          </a:bodyPr>
          <a:lstStyle/>
          <a:p>
            <a:r>
              <a:rPr lang="en-US" altLang="zh-TW" dirty="0"/>
              <a:t>What is cloud computing in your mind</a:t>
            </a:r>
          </a:p>
          <a:p>
            <a:pPr lvl="1"/>
            <a:r>
              <a:rPr lang="en-US" altLang="zh-TW" dirty="0"/>
              <a:t>Clear or Cloudy?</a:t>
            </a:r>
          </a:p>
          <a:p>
            <a:pPr lvl="1"/>
            <a:endParaRPr lang="en-US" altLang="zh-TW" dirty="0"/>
          </a:p>
          <a:p>
            <a:r>
              <a:rPr lang="en-US" altLang="zh-TW" dirty="0"/>
              <a:t>Cloud computing is a new paradigm shift of computing </a:t>
            </a:r>
          </a:p>
          <a:p>
            <a:r>
              <a:rPr lang="en-US" altLang="zh-TW" dirty="0"/>
              <a:t>Cloud computing can provide high quality of properties and characteristics based on essentially central ideas</a:t>
            </a:r>
          </a:p>
          <a:p>
            <a:pPr lvl="1"/>
            <a:endParaRPr lang="en-US" altLang="zh-TW" dirty="0"/>
          </a:p>
          <a:p>
            <a:r>
              <a:rPr lang="en-US" altLang="zh-TW" dirty="0"/>
              <a:t>Service models and deployment models provide services that can be used to</a:t>
            </a:r>
          </a:p>
          <a:p>
            <a:pPr lvl="1"/>
            <a:r>
              <a:rPr lang="en-US" altLang="zh-TW" dirty="0"/>
              <a:t>Rent fundamental computing resources</a:t>
            </a:r>
          </a:p>
          <a:p>
            <a:pPr lvl="1"/>
            <a:r>
              <a:rPr lang="en-US" altLang="ja-JP" dirty="0">
                <a:ea typeface="ＭＳ Ｐゴシック" pitchFamily="34" charset="-128"/>
              </a:rPr>
              <a:t>Deploy and develop </a:t>
            </a:r>
            <a:r>
              <a:rPr lang="en-US" altLang="zh-TW" dirty="0">
                <a:ea typeface="新細明體" pitchFamily="18" charset="-120"/>
              </a:rPr>
              <a:t>customer-created applications on clouds </a:t>
            </a:r>
            <a:endParaRPr lang="en-US" altLang="ja-JP" dirty="0">
              <a:ea typeface="ＭＳ Ｐゴシック" pitchFamily="34" charset="-128"/>
            </a:endParaRPr>
          </a:p>
          <a:p>
            <a:pPr lvl="1"/>
            <a:r>
              <a:rPr lang="en-US" altLang="ja-JP" dirty="0">
                <a:ea typeface="ＭＳ Ｐゴシック" pitchFamily="34" charset="-128"/>
              </a:rPr>
              <a:t>Access provider’s applications over network (wired or wireless)</a:t>
            </a:r>
          </a:p>
          <a:p>
            <a:endParaRPr lang="en-US" altLang="zh-TW" dirty="0"/>
          </a:p>
          <a:p>
            <a:endParaRPr lang="en-US" altLang="zh-TW" dirty="0"/>
          </a:p>
          <a:p>
            <a:endParaRPr lang="en-US" altLang="zh-TW" dirty="0"/>
          </a:p>
          <a:p>
            <a:endParaRPr lang="en-US" altLang="zh-TW" dirty="0"/>
          </a:p>
          <a:p>
            <a:endParaRPr lang="zh-TW"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Initial Investment</a:t>
            </a:r>
          </a:p>
        </p:txBody>
      </p:sp>
      <p:sp>
        <p:nvSpPr>
          <p:cNvPr id="3" name="Content Placeholder 2"/>
          <p:cNvSpPr>
            <a:spLocks noGrp="1"/>
          </p:cNvSpPr>
          <p:nvPr>
            <p:ph idx="1"/>
          </p:nvPr>
        </p:nvSpPr>
        <p:spPr>
          <a:xfrm>
            <a:off x="457200" y="1600201"/>
            <a:ext cx="8229600" cy="533400"/>
          </a:xfrm>
        </p:spPr>
        <p:txBody>
          <a:bodyPr/>
          <a:lstStyle/>
          <a:p>
            <a:r>
              <a:rPr lang="en-US" dirty="0"/>
              <a:t>What dose cloud computing achieve ?</a:t>
            </a:r>
          </a:p>
        </p:txBody>
      </p:sp>
      <p:graphicFrame>
        <p:nvGraphicFramePr>
          <p:cNvPr id="5" name="Table 4"/>
          <p:cNvGraphicFramePr>
            <a:graphicFrameLocks noGrp="1"/>
          </p:cNvGraphicFramePr>
          <p:nvPr/>
        </p:nvGraphicFramePr>
        <p:xfrm>
          <a:off x="1143000" y="2228850"/>
          <a:ext cx="6858001" cy="1752600"/>
        </p:xfrm>
        <a:graphic>
          <a:graphicData uri="http://schemas.openxmlformats.org/drawingml/2006/table">
            <a:tbl>
              <a:tblPr firstRow="1" bandRow="1">
                <a:tableStyleId>{7DF18680-E054-41AD-8BC1-D1AEF772440D}</a:tableStyleId>
              </a:tblPr>
              <a:tblGrid>
                <a:gridCol w="1855695">
                  <a:extLst>
                    <a:ext uri="{9D8B030D-6E8A-4147-A177-3AD203B41FA5}">
                      <a16:colId xmlns:a16="http://schemas.microsoft.com/office/drawing/2014/main" val="20000"/>
                    </a:ext>
                  </a:extLst>
                </a:gridCol>
                <a:gridCol w="2501153">
                  <a:extLst>
                    <a:ext uri="{9D8B030D-6E8A-4147-A177-3AD203B41FA5}">
                      <a16:colId xmlns:a16="http://schemas.microsoft.com/office/drawing/2014/main" val="20001"/>
                    </a:ext>
                  </a:extLst>
                </a:gridCol>
                <a:gridCol w="2501153">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Invest</a:t>
                      </a:r>
                      <a:r>
                        <a:rPr lang="en-US" b="1" i="1" baseline="0" dirty="0"/>
                        <a:t>ment Risk</a:t>
                      </a:r>
                      <a:endParaRPr lang="en-US" b="1" i="1" dirty="0"/>
                    </a:p>
                  </a:txBody>
                  <a:tcPr anchor="ctr"/>
                </a:tc>
                <a:tc>
                  <a:txBody>
                    <a:bodyPr/>
                    <a:lstStyle/>
                    <a:p>
                      <a:pPr algn="l"/>
                      <a:r>
                        <a:rPr lang="en-US" i="1" dirty="0">
                          <a:solidFill>
                            <a:schemeClr val="tx1"/>
                          </a:solidFill>
                        </a:rPr>
                        <a:t>Enterprise</a:t>
                      </a:r>
                      <a:r>
                        <a:rPr lang="en-US" i="1" baseline="0" dirty="0">
                          <a:solidFill>
                            <a:schemeClr val="tx1"/>
                          </a:solidFill>
                        </a:rPr>
                        <a:t> takes the risk</a:t>
                      </a:r>
                      <a:endParaRPr lang="en-US" i="1" dirty="0">
                        <a:solidFill>
                          <a:schemeClr val="tx1"/>
                        </a:solidFill>
                      </a:endParaRPr>
                    </a:p>
                  </a:txBody>
                  <a:tcPr anchor="ctr"/>
                </a:tc>
                <a:tc>
                  <a:txBody>
                    <a:bodyPr/>
                    <a:lstStyle/>
                    <a:p>
                      <a:pPr algn="l"/>
                      <a:r>
                        <a:rPr lang="en-US" i="1" dirty="0">
                          <a:solidFill>
                            <a:schemeClr val="tx1"/>
                          </a:solidFill>
                        </a:rPr>
                        <a:t>Cloud reduces the risk</a:t>
                      </a:r>
                    </a:p>
                  </a:txBody>
                  <a:tcPr anchor="ctr"/>
                </a:tc>
                <a:extLst>
                  <a:ext uri="{0D108BD9-81ED-4DB2-BD59-A6C34878D82A}">
                    <a16:rowId xmlns:a16="http://schemas.microsoft.com/office/drawing/2014/main" val="10001"/>
                  </a:ext>
                </a:extLst>
              </a:tr>
              <a:tr h="370840">
                <a:tc>
                  <a:txBody>
                    <a:bodyPr/>
                    <a:lstStyle/>
                    <a:p>
                      <a:r>
                        <a:rPr lang="en-US" b="1" i="1" dirty="0"/>
                        <a:t>Infrastructure</a:t>
                      </a:r>
                    </a:p>
                  </a:txBody>
                  <a:tcPr anchor="ctr"/>
                </a:tc>
                <a:tc>
                  <a:txBody>
                    <a:bodyPr/>
                    <a:lstStyle/>
                    <a:p>
                      <a:pPr algn="l"/>
                      <a:r>
                        <a:rPr lang="en-US" i="1" dirty="0">
                          <a:solidFill>
                            <a:schemeClr val="tx1"/>
                          </a:solidFill>
                        </a:rPr>
                        <a:t>Enterprise</a:t>
                      </a:r>
                      <a:r>
                        <a:rPr lang="en-US" i="1" baseline="0" dirty="0">
                          <a:solidFill>
                            <a:schemeClr val="tx1"/>
                          </a:solidFill>
                        </a:rPr>
                        <a:t> owns the infrastructure</a:t>
                      </a:r>
                      <a:endParaRPr lang="en-US" i="1" dirty="0">
                        <a:solidFill>
                          <a:schemeClr val="tx1"/>
                        </a:solidFill>
                      </a:endParaRPr>
                    </a:p>
                  </a:txBody>
                  <a:tcPr anchor="ctr"/>
                </a:tc>
                <a:tc>
                  <a:txBody>
                    <a:bodyPr/>
                    <a:lstStyle/>
                    <a:p>
                      <a:pPr algn="l"/>
                      <a:r>
                        <a:rPr lang="en-US" i="1" dirty="0">
                          <a:solidFill>
                            <a:schemeClr val="tx1"/>
                          </a:solidFill>
                        </a:rPr>
                        <a:t>Cloud provider owns the infrastructure</a:t>
                      </a:r>
                    </a:p>
                  </a:txBody>
                  <a:tcPr anchor="ctr"/>
                </a:tc>
                <a:extLst>
                  <a:ext uri="{0D108BD9-81ED-4DB2-BD59-A6C34878D82A}">
                    <a16:rowId xmlns:a16="http://schemas.microsoft.com/office/drawing/2014/main" val="10002"/>
                  </a:ext>
                </a:extLst>
              </a:tr>
              <a:tr h="370840">
                <a:tc>
                  <a:txBody>
                    <a:bodyPr/>
                    <a:lstStyle/>
                    <a:p>
                      <a:r>
                        <a:rPr lang="en-US" b="1" i="1" dirty="0"/>
                        <a:t>Time duration</a:t>
                      </a:r>
                    </a:p>
                  </a:txBody>
                  <a:tcPr anchor="ctr"/>
                </a:tc>
                <a:tc>
                  <a:txBody>
                    <a:bodyPr/>
                    <a:lstStyle/>
                    <a:p>
                      <a:pPr algn="l"/>
                      <a:r>
                        <a:rPr lang="en-US" i="1" dirty="0">
                          <a:solidFill>
                            <a:schemeClr val="tx1"/>
                          </a:solidFill>
                        </a:rPr>
                        <a:t>Long deployment time</a:t>
                      </a:r>
                    </a:p>
                  </a:txBody>
                  <a:tcPr anchor="ctr"/>
                </a:tc>
                <a:tc>
                  <a:txBody>
                    <a:bodyPr/>
                    <a:lstStyle/>
                    <a:p>
                      <a:pPr algn="l"/>
                      <a:r>
                        <a:rPr lang="en-US" i="1" dirty="0">
                          <a:solidFill>
                            <a:schemeClr val="tx1"/>
                          </a:solidFill>
                        </a:rPr>
                        <a:t>Fast to business ready</a:t>
                      </a:r>
                    </a:p>
                  </a:txBody>
                  <a:tcPr anchor="ctr"/>
                </a:tc>
                <a:extLst>
                  <a:ext uri="{0D108BD9-81ED-4DB2-BD59-A6C34878D82A}">
                    <a16:rowId xmlns:a16="http://schemas.microsoft.com/office/drawing/2014/main" val="10003"/>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Capital Expenditure</a:t>
            </a:r>
          </a:p>
        </p:txBody>
      </p:sp>
      <p:sp>
        <p:nvSpPr>
          <p:cNvPr id="3" name="Content Placeholder 2"/>
          <p:cNvSpPr>
            <a:spLocks noGrp="1"/>
          </p:cNvSpPr>
          <p:nvPr>
            <p:ph idx="1"/>
          </p:nvPr>
        </p:nvSpPr>
        <p:spPr>
          <a:xfrm>
            <a:off x="457200" y="1600200"/>
            <a:ext cx="8382000" cy="5029200"/>
          </a:xfrm>
        </p:spPr>
        <p:txBody>
          <a:bodyPr/>
          <a:lstStyle/>
          <a:p>
            <a:r>
              <a:rPr lang="en-US" dirty="0"/>
              <a:t>Traditional capital expenditure of enterprises :</a:t>
            </a:r>
          </a:p>
          <a:p>
            <a:pPr lvl="1"/>
            <a:r>
              <a:rPr lang="en-US" dirty="0"/>
              <a:t>Each enterprise should establish its own IT department</a:t>
            </a:r>
          </a:p>
          <a:p>
            <a:pPr lvl="1"/>
            <a:r>
              <a:rPr lang="en-US" dirty="0"/>
              <a:t>IT department should handle the listing jobs</a:t>
            </a:r>
          </a:p>
          <a:p>
            <a:pPr lvl="2"/>
            <a:r>
              <a:rPr lang="en-US" dirty="0"/>
              <a:t>Manage and administrate hardware and software</a:t>
            </a:r>
          </a:p>
          <a:p>
            <a:pPr lvl="2"/>
            <a:r>
              <a:rPr lang="en-US" dirty="0"/>
              <a:t>Apply regular data backup and check point process</a:t>
            </a:r>
          </a:p>
          <a:p>
            <a:pPr lvl="2"/>
            <a:r>
              <a:rPr lang="en-US" dirty="0"/>
              <a:t>Purchase new infrastructure and eliminate outdated one</a:t>
            </a:r>
          </a:p>
          <a:p>
            <a:pPr lvl="2"/>
            <a:r>
              <a:rPr lang="en-US" dirty="0"/>
              <a:t>Always standby for any unexpected IT problems</a:t>
            </a:r>
          </a:p>
          <a:p>
            <a:pPr lvl="1"/>
            <a:endParaRPr lang="en-US" dirty="0"/>
          </a:p>
          <a:p>
            <a:r>
              <a:rPr lang="en-US" dirty="0"/>
              <a:t>Some drawbacks :</a:t>
            </a:r>
          </a:p>
          <a:p>
            <a:pPr lvl="1"/>
            <a:r>
              <a:rPr lang="en-US" dirty="0"/>
              <a:t>Enterprise pays for IT investment which is not its business focus</a:t>
            </a:r>
          </a:p>
          <a:p>
            <a:pPr lvl="1"/>
            <a:r>
              <a:rPr lang="en-US" dirty="0"/>
              <a:t>Enterprise should take the risk of hardware/software malfunction</a:t>
            </a:r>
          </a:p>
          <a:p>
            <a:pPr lvl="1"/>
            <a:r>
              <a:rPr lang="en-US" dirty="0"/>
              <a:t>Replacing and updating infrastructure is time consuming and risky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Capital Expenditure</a:t>
            </a:r>
          </a:p>
        </p:txBody>
      </p:sp>
      <p:sp>
        <p:nvSpPr>
          <p:cNvPr id="3" name="Content Placeholder 2"/>
          <p:cNvSpPr>
            <a:spLocks noGrp="1"/>
          </p:cNvSpPr>
          <p:nvPr>
            <p:ph idx="1"/>
          </p:nvPr>
        </p:nvSpPr>
        <p:spPr>
          <a:xfrm>
            <a:off x="457200" y="1600200"/>
            <a:ext cx="8229600" cy="4953000"/>
          </a:xfrm>
        </p:spPr>
        <p:txBody>
          <a:bodyPr/>
          <a:lstStyle/>
          <a:p>
            <a:r>
              <a:rPr lang="en-US" dirty="0"/>
              <a:t>Capital expenditure with Cloud Computing service :</a:t>
            </a:r>
          </a:p>
          <a:p>
            <a:pPr lvl="1"/>
            <a:r>
              <a:rPr lang="en-US" dirty="0"/>
              <a:t>Enterprise can almost dismiss its IT department</a:t>
            </a:r>
          </a:p>
          <a:p>
            <a:pPr lvl="1"/>
            <a:r>
              <a:rPr lang="en-US" dirty="0"/>
              <a:t>The jobs of IT department can be achieved by cloud provider</a:t>
            </a:r>
          </a:p>
          <a:p>
            <a:pPr lvl="2"/>
            <a:r>
              <a:rPr lang="en-US" dirty="0"/>
              <a:t>Dynamically update and upgrade hardware or software</a:t>
            </a:r>
          </a:p>
          <a:p>
            <a:pPr lvl="2"/>
            <a:r>
              <a:rPr lang="en-US" dirty="0"/>
              <a:t>Dynamically provision and deploy infrastructure for enterprise</a:t>
            </a:r>
          </a:p>
          <a:p>
            <a:pPr lvl="2"/>
            <a:r>
              <a:rPr lang="en-US" dirty="0"/>
              <a:t>Automatically backup data and check consistency</a:t>
            </a:r>
          </a:p>
          <a:p>
            <a:pPr lvl="2"/>
            <a:r>
              <a:rPr lang="en-US" dirty="0"/>
              <a:t>Self-recover from disaster or system malfunction</a:t>
            </a:r>
          </a:p>
          <a:p>
            <a:pPr lvl="1"/>
            <a:endParaRPr lang="en-US" dirty="0"/>
          </a:p>
          <a:p>
            <a:r>
              <a:rPr lang="en-US" dirty="0"/>
              <a:t>Some benefits :</a:t>
            </a:r>
          </a:p>
          <a:p>
            <a:pPr lvl="1"/>
            <a:r>
              <a:rPr lang="en-US" dirty="0"/>
              <a:t>Enterprise can shift effort to its business focus</a:t>
            </a:r>
          </a:p>
          <a:p>
            <a:pPr lvl="1"/>
            <a:r>
              <a:rPr lang="en-US" dirty="0"/>
              <a:t>Enterprise can reconfigure its IT services in short time</a:t>
            </a:r>
          </a:p>
          <a:p>
            <a:pPr lvl="1"/>
            <a:r>
              <a:rPr lang="en-US" dirty="0"/>
              <a:t>Enterprise pays to cloud provider as many as the service used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Reduce Capital Expenditure</a:t>
            </a:r>
          </a:p>
        </p:txBody>
      </p:sp>
      <p:sp>
        <p:nvSpPr>
          <p:cNvPr id="3" name="Content Placeholder 2"/>
          <p:cNvSpPr>
            <a:spLocks noGrp="1"/>
          </p:cNvSpPr>
          <p:nvPr>
            <p:ph idx="1"/>
          </p:nvPr>
        </p:nvSpPr>
        <p:spPr>
          <a:xfrm>
            <a:off x="457200" y="1600201"/>
            <a:ext cx="8229600" cy="457200"/>
          </a:xfrm>
        </p:spPr>
        <p:txBody>
          <a:bodyPr/>
          <a:lstStyle/>
          <a:p>
            <a:r>
              <a:rPr lang="en-US" dirty="0"/>
              <a:t>What dose cloud computing achieve ?</a:t>
            </a:r>
          </a:p>
        </p:txBody>
      </p:sp>
      <p:graphicFrame>
        <p:nvGraphicFramePr>
          <p:cNvPr id="5" name="Table 4"/>
          <p:cNvGraphicFramePr>
            <a:graphicFrameLocks noGrp="1"/>
          </p:cNvGraphicFramePr>
          <p:nvPr/>
        </p:nvGraphicFramePr>
        <p:xfrm>
          <a:off x="1333500" y="2133600"/>
          <a:ext cx="6477001" cy="2021840"/>
        </p:xfrm>
        <a:graphic>
          <a:graphicData uri="http://schemas.openxmlformats.org/drawingml/2006/table">
            <a:tbl>
              <a:tblPr firstRow="1" bandRow="1">
                <a:tableStyleId>{7DF18680-E054-41AD-8BC1-D1AEF772440D}</a:tableStyleId>
              </a:tblPr>
              <a:tblGrid>
                <a:gridCol w="1752601">
                  <a:extLst>
                    <a:ext uri="{9D8B030D-6E8A-4147-A177-3AD203B41FA5}">
                      <a16:colId xmlns:a16="http://schemas.microsoft.com/office/drawing/2014/main" val="20000"/>
                    </a:ext>
                  </a:extLst>
                </a:gridCol>
                <a:gridCol w="2362200">
                  <a:extLst>
                    <a:ext uri="{9D8B030D-6E8A-4147-A177-3AD203B41FA5}">
                      <a16:colId xmlns:a16="http://schemas.microsoft.com/office/drawing/2014/main" val="20001"/>
                    </a:ext>
                  </a:extLst>
                </a:gridCol>
                <a:gridCol w="2362200">
                  <a:extLst>
                    <a:ext uri="{9D8B030D-6E8A-4147-A177-3AD203B41FA5}">
                      <a16:colId xmlns:a16="http://schemas.microsoft.com/office/drawing/2014/main" val="20002"/>
                    </a:ext>
                  </a:extLst>
                </a:gridCol>
              </a:tblGrid>
              <a:tr h="370840">
                <a:tc>
                  <a:txBody>
                    <a:bodyPr/>
                    <a:lstStyle/>
                    <a:p>
                      <a:endParaRPr lang="en-US" dirty="0"/>
                    </a:p>
                  </a:txBody>
                  <a:tcPr/>
                </a:tc>
                <a:tc>
                  <a:txBody>
                    <a:bodyPr/>
                    <a:lstStyle/>
                    <a:p>
                      <a:r>
                        <a:rPr lang="en-US" dirty="0"/>
                        <a:t>Traditional</a:t>
                      </a:r>
                    </a:p>
                  </a:txBody>
                  <a:tcPr/>
                </a:tc>
                <a:tc>
                  <a:txBody>
                    <a:bodyPr/>
                    <a:lstStyle/>
                    <a:p>
                      <a:r>
                        <a:rPr lang="en-US" dirty="0"/>
                        <a:t>With</a:t>
                      </a:r>
                      <a:r>
                        <a:rPr lang="en-US" baseline="0" dirty="0"/>
                        <a:t> Cloud Computing</a:t>
                      </a:r>
                      <a:endParaRPr lang="en-US" dirty="0"/>
                    </a:p>
                  </a:txBody>
                  <a:tcPr/>
                </a:tc>
                <a:extLst>
                  <a:ext uri="{0D108BD9-81ED-4DB2-BD59-A6C34878D82A}">
                    <a16:rowId xmlns:a16="http://schemas.microsoft.com/office/drawing/2014/main" val="10000"/>
                  </a:ext>
                </a:extLst>
              </a:tr>
              <a:tr h="370840">
                <a:tc>
                  <a:txBody>
                    <a:bodyPr/>
                    <a:lstStyle/>
                    <a:p>
                      <a:r>
                        <a:rPr lang="en-US" b="1" i="1" dirty="0"/>
                        <a:t>Business focus</a:t>
                      </a:r>
                    </a:p>
                  </a:txBody>
                  <a:tcPr anchor="ctr"/>
                </a:tc>
                <a:tc>
                  <a:txBody>
                    <a:bodyPr/>
                    <a:lstStyle/>
                    <a:p>
                      <a:pPr algn="l"/>
                      <a:r>
                        <a:rPr lang="en-US" i="1" dirty="0">
                          <a:solidFill>
                            <a:schemeClr val="tx1"/>
                          </a:solidFill>
                        </a:rPr>
                        <a:t>Need to own its </a:t>
                      </a:r>
                      <a:r>
                        <a:rPr lang="en-US" i="1" baseline="0" dirty="0">
                          <a:solidFill>
                            <a:schemeClr val="tx1"/>
                          </a:solidFill>
                        </a:rPr>
                        <a:t>IT department</a:t>
                      </a:r>
                      <a:endParaRPr lang="en-US" i="1" dirty="0">
                        <a:solidFill>
                          <a:schemeClr val="tx1"/>
                        </a:solidFill>
                      </a:endParaRPr>
                    </a:p>
                  </a:txBody>
                  <a:tcPr anchor="ctr"/>
                </a:tc>
                <a:tc>
                  <a:txBody>
                    <a:bodyPr/>
                    <a:lstStyle/>
                    <a:p>
                      <a:pPr algn="l"/>
                      <a:r>
                        <a:rPr lang="en-US" i="1" dirty="0">
                          <a:solidFill>
                            <a:schemeClr val="tx1"/>
                          </a:solidFill>
                        </a:rPr>
                        <a:t>Cloud provider takes care everything</a:t>
                      </a:r>
                    </a:p>
                  </a:txBody>
                  <a:tcPr anchor="ctr"/>
                </a:tc>
                <a:extLst>
                  <a:ext uri="{0D108BD9-81ED-4DB2-BD59-A6C34878D82A}">
                    <a16:rowId xmlns:a16="http://schemas.microsoft.com/office/drawing/2014/main" val="10001"/>
                  </a:ext>
                </a:extLst>
              </a:tr>
              <a:tr h="370840">
                <a:tc>
                  <a:txBody>
                    <a:bodyPr/>
                    <a:lstStyle/>
                    <a:p>
                      <a:r>
                        <a:rPr lang="en-US" b="1" i="1" dirty="0"/>
                        <a:t>Payment</a:t>
                      </a:r>
                    </a:p>
                  </a:txBody>
                  <a:tcPr anchor="ctr"/>
                </a:tc>
                <a:tc>
                  <a:txBody>
                    <a:bodyPr/>
                    <a:lstStyle/>
                    <a:p>
                      <a:pPr algn="l"/>
                      <a:r>
                        <a:rPr lang="en-US" i="1" dirty="0">
                          <a:solidFill>
                            <a:schemeClr val="tx1"/>
                          </a:solidFill>
                        </a:rPr>
                        <a:t>Pay for all investment</a:t>
                      </a:r>
                      <a:r>
                        <a:rPr lang="en-US" i="1" baseline="0" dirty="0">
                          <a:solidFill>
                            <a:schemeClr val="tx1"/>
                          </a:solidFill>
                        </a:rPr>
                        <a:t> and human resource</a:t>
                      </a:r>
                      <a:endParaRPr lang="en-US" i="1" dirty="0">
                        <a:solidFill>
                          <a:schemeClr val="tx1"/>
                        </a:solidFill>
                      </a:endParaRPr>
                    </a:p>
                  </a:txBody>
                  <a:tcPr anchor="ctr"/>
                </a:tc>
                <a:tc>
                  <a:txBody>
                    <a:bodyPr/>
                    <a:lstStyle/>
                    <a:p>
                      <a:pPr algn="l"/>
                      <a:r>
                        <a:rPr lang="en-US" i="1" dirty="0">
                          <a:solidFill>
                            <a:schemeClr val="tx1"/>
                          </a:solidFill>
                        </a:rPr>
                        <a:t>Enterprise pays as the</a:t>
                      </a:r>
                      <a:r>
                        <a:rPr lang="en-US" i="1" baseline="0" dirty="0">
                          <a:solidFill>
                            <a:schemeClr val="tx1"/>
                          </a:solidFill>
                        </a:rPr>
                        <a:t> service used</a:t>
                      </a:r>
                      <a:endParaRPr lang="en-US" i="1" dirty="0">
                        <a:solidFill>
                          <a:schemeClr val="tx1"/>
                        </a:solidFill>
                      </a:endParaRPr>
                    </a:p>
                  </a:txBody>
                  <a:tcPr anchor="ctr"/>
                </a:tc>
                <a:extLst>
                  <a:ext uri="{0D108BD9-81ED-4DB2-BD59-A6C34878D82A}">
                    <a16:rowId xmlns:a16="http://schemas.microsoft.com/office/drawing/2014/main" val="10002"/>
                  </a:ext>
                </a:extLst>
              </a:tr>
              <a:tr h="370840">
                <a:tc>
                  <a:txBody>
                    <a:bodyPr/>
                    <a:lstStyle/>
                    <a:p>
                      <a:r>
                        <a:rPr lang="en-US" b="1" i="1" dirty="0"/>
                        <a:t>Time duration</a:t>
                      </a:r>
                    </a:p>
                  </a:txBody>
                  <a:tcPr anchor="ctr"/>
                </a:tc>
                <a:tc>
                  <a:txBody>
                    <a:bodyPr/>
                    <a:lstStyle/>
                    <a:p>
                      <a:pPr algn="l"/>
                      <a:r>
                        <a:rPr lang="en-US" i="1" dirty="0">
                          <a:solidFill>
                            <a:schemeClr val="tx1"/>
                          </a:solidFill>
                        </a:rPr>
                        <a:t>Long establish</a:t>
                      </a:r>
                      <a:r>
                        <a:rPr lang="en-US" i="1" baseline="0" dirty="0">
                          <a:solidFill>
                            <a:schemeClr val="tx1"/>
                          </a:solidFill>
                        </a:rPr>
                        <a:t> </a:t>
                      </a:r>
                      <a:r>
                        <a:rPr lang="en-US" i="1" dirty="0">
                          <a:solidFill>
                            <a:schemeClr val="tx1"/>
                          </a:solidFill>
                        </a:rPr>
                        <a:t>time</a:t>
                      </a:r>
                    </a:p>
                  </a:txBody>
                  <a:tcPr anchor="ctr"/>
                </a:tc>
                <a:tc>
                  <a:txBody>
                    <a:bodyPr/>
                    <a:lstStyle/>
                    <a:p>
                      <a:pPr algn="l"/>
                      <a:r>
                        <a:rPr lang="en-US" i="1" dirty="0">
                          <a:solidFill>
                            <a:schemeClr val="tx1"/>
                          </a:solidFill>
                        </a:rPr>
                        <a:t>Fast to business ready</a:t>
                      </a:r>
                    </a:p>
                  </a:txBody>
                  <a:tcPr anchor="ctr"/>
                </a:tc>
                <a:extLst>
                  <a:ext uri="{0D108BD9-81ED-4DB2-BD59-A6C34878D82A}">
                    <a16:rowId xmlns:a16="http://schemas.microsoft.com/office/drawing/2014/main" val="10003"/>
                  </a:ext>
                </a:extLst>
              </a:tr>
            </a:tbl>
          </a:graphicData>
        </a:graphic>
      </p:graphicFrame>
    </p:spTree>
  </p:cSld>
  <p:clrMapOvr>
    <a:masterClrMapping/>
  </p:clrMapOvr>
</p:sld>
</file>

<file path=ppt/theme/theme1.xml><?xml version="1.0" encoding="utf-8"?>
<a:theme xmlns:a="http://schemas.openxmlformats.org/drawingml/2006/main" name="Sky">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urse Them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4F64751AF73494BA5AD4405005AB343" ma:contentTypeVersion="8" ma:contentTypeDescription="Create a new document." ma:contentTypeScope="" ma:versionID="9b01982407a2a16a8be778ecd30c8290">
  <xsd:schema xmlns:xsd="http://www.w3.org/2001/XMLSchema" xmlns:xs="http://www.w3.org/2001/XMLSchema" xmlns:p="http://schemas.microsoft.com/office/2006/metadata/properties" xmlns:ns2="3e71e501-9981-4f71-8744-f09f5c3dbf6f" targetNamespace="http://schemas.microsoft.com/office/2006/metadata/properties" ma:root="true" ma:fieldsID="17f1d37b7b754f221cc5d1d9e2fbcd1f" ns2:_="">
    <xsd:import namespace="3e71e501-9981-4f71-8744-f09f5c3dbf6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e71e501-9981-4f71-8744-f09f5c3dbf6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852D2E-DF77-4C73-A3FE-EB39EECEFF8D}">
  <ds:schemaRefs>
    <ds:schemaRef ds:uri="http://schemas.microsoft.com/sharepoint/v3/contenttype/forms"/>
  </ds:schemaRefs>
</ds:datastoreItem>
</file>

<file path=customXml/itemProps2.xml><?xml version="1.0" encoding="utf-8"?>
<ds:datastoreItem xmlns:ds="http://schemas.openxmlformats.org/officeDocument/2006/customXml" ds:itemID="{E5978542-9EF4-494C-B6B0-61B7FA3EB770}">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AE771C25-80D6-49A2-BBB0-C49BCDF22952}"/>
</file>

<file path=docProps/app.xml><?xml version="1.0" encoding="utf-8"?>
<Properties xmlns="http://schemas.openxmlformats.org/officeDocument/2006/extended-properties" xmlns:vt="http://schemas.openxmlformats.org/officeDocument/2006/docPropsVTypes">
  <Template>Sky</Template>
  <TotalTime>20114</TotalTime>
  <Words>2727</Words>
  <Application>Microsoft Office PowerPoint</Application>
  <PresentationFormat>On-screen Show (4:3)</PresentationFormat>
  <Paragraphs>485</Paragraphs>
  <Slides>59</Slides>
  <Notes>2</Notes>
  <HiddenSlides>0</HiddenSlides>
  <MMClips>0</MMClips>
  <ScaleCrop>false</ScaleCrop>
  <HeadingPairs>
    <vt:vector size="4" baseType="variant">
      <vt:variant>
        <vt:lpstr>Theme</vt:lpstr>
      </vt:variant>
      <vt:variant>
        <vt:i4>2</vt:i4>
      </vt:variant>
      <vt:variant>
        <vt:lpstr>Slide Titles</vt:lpstr>
      </vt:variant>
      <vt:variant>
        <vt:i4>59</vt:i4>
      </vt:variant>
    </vt:vector>
  </HeadingPairs>
  <TitlesOfParts>
    <vt:vector size="61" baseType="lpstr">
      <vt:lpstr>Sky</vt:lpstr>
      <vt:lpstr>Course Themes</vt:lpstr>
      <vt:lpstr>PowerPoint Presentation</vt:lpstr>
      <vt:lpstr>Benefit from cloud computing </vt:lpstr>
      <vt:lpstr>Benefits From Cloud</vt:lpstr>
      <vt:lpstr>Reduce Initial Investment</vt:lpstr>
      <vt:lpstr>Reduce Initial Investment</vt:lpstr>
      <vt:lpstr>Reduce Initial Investment</vt:lpstr>
      <vt:lpstr>Reduce Capital Expenditure</vt:lpstr>
      <vt:lpstr>Reduce Capital Expenditure</vt:lpstr>
      <vt:lpstr>Reduce Capital Expenditure</vt:lpstr>
      <vt:lpstr>Improve Industrial Specialization</vt:lpstr>
      <vt:lpstr>Improve Industrial Specialization</vt:lpstr>
      <vt:lpstr>Improve Industrial Specialization</vt:lpstr>
      <vt:lpstr>Improve Resource Utilization</vt:lpstr>
      <vt:lpstr>Improve Resource Utilization</vt:lpstr>
      <vt:lpstr>Improve Resource Utilization</vt:lpstr>
      <vt:lpstr>Reduce Local Computing Power</vt:lpstr>
      <vt:lpstr>Reduce Local Computing Power</vt:lpstr>
      <vt:lpstr>Reduce Local Computing Power</vt:lpstr>
      <vt:lpstr>Reduce Local Storage Power</vt:lpstr>
      <vt:lpstr>Reduce Local Storage Power</vt:lpstr>
      <vt:lpstr>Reduce Local Storage Power</vt:lpstr>
      <vt:lpstr>Variety of End Devices</vt:lpstr>
      <vt:lpstr>Variety of End Devices</vt:lpstr>
      <vt:lpstr>Variety of End Devices</vt:lpstr>
      <vt:lpstr>Agenda</vt:lpstr>
      <vt:lpstr>Service Models</vt:lpstr>
      <vt:lpstr>Service Models Overview</vt:lpstr>
      <vt:lpstr>Service Model Overview</vt:lpstr>
      <vt:lpstr>Service Models</vt:lpstr>
      <vt:lpstr>Infrastructure as a Service</vt:lpstr>
      <vt:lpstr>Infrastructure as a Service</vt:lpstr>
      <vt:lpstr>Infrastructure as a Service</vt:lpstr>
      <vt:lpstr>Infrastructure as a Service</vt:lpstr>
      <vt:lpstr>Infrastructure as a Service</vt:lpstr>
      <vt:lpstr>Infrastructure as a Service</vt:lpstr>
      <vt:lpstr>IaaS - Summary</vt:lpstr>
      <vt:lpstr>Service Models</vt:lpstr>
      <vt:lpstr>Platform as a Service</vt:lpstr>
      <vt:lpstr>Platform as a Service</vt:lpstr>
      <vt:lpstr>Platform as a Service</vt:lpstr>
      <vt:lpstr>Platform as a Service</vt:lpstr>
      <vt:lpstr>Platform as a Service </vt:lpstr>
      <vt:lpstr>PaaS - Summary</vt:lpstr>
      <vt:lpstr>Service Models</vt:lpstr>
      <vt:lpstr>Software as a Service</vt:lpstr>
      <vt:lpstr>Software as a Service</vt:lpstr>
      <vt:lpstr>Software as a Service</vt:lpstr>
      <vt:lpstr>Software as a Service</vt:lpstr>
      <vt:lpstr>Software as a Service</vt:lpstr>
      <vt:lpstr>SaaS - Summary</vt:lpstr>
      <vt:lpstr>Deployment models</vt:lpstr>
      <vt:lpstr>Deployment Model</vt:lpstr>
      <vt:lpstr>Public Cloud</vt:lpstr>
      <vt:lpstr>Private Cloud</vt:lpstr>
      <vt:lpstr>Public vs. Private</vt:lpstr>
      <vt:lpstr>Community Cloud</vt:lpstr>
      <vt:lpstr>Hybrid Cloud</vt:lpstr>
      <vt:lpstr>Cloud Ecosystem</vt:lpstr>
      <vt:lpstr>Summary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Cloud</dc:title>
  <dc:creator>cyhuang</dc:creator>
  <cp:lastModifiedBy>sayantan nath</cp:lastModifiedBy>
  <cp:revision>1666</cp:revision>
  <dcterms:created xsi:type="dcterms:W3CDTF">2006-08-16T00:00:00Z</dcterms:created>
  <dcterms:modified xsi:type="dcterms:W3CDTF">2021-08-21T15:12:53Z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0x010100B4F64751AF73494BA5AD4405005AB343</vt:lpwstr>
  </property>
</Properties>
</file>

<file path=docProps/thumbnail.jpeg>
</file>